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71" r:id="rId2"/>
    <p:sldMasterId id="2147483672" r:id="rId3"/>
  </p:sldMasterIdLst>
  <p:notesMasterIdLst>
    <p:notesMasterId r:id="rId58"/>
  </p:notesMasterIdLst>
  <p:sldIdLst>
    <p:sldId id="330" r:id="rId4"/>
    <p:sldId id="331" r:id="rId5"/>
    <p:sldId id="293" r:id="rId6"/>
    <p:sldId id="275" r:id="rId7"/>
    <p:sldId id="276" r:id="rId8"/>
    <p:sldId id="277" r:id="rId9"/>
    <p:sldId id="278" r:id="rId10"/>
    <p:sldId id="279" r:id="rId11"/>
    <p:sldId id="280" r:id="rId12"/>
    <p:sldId id="281" r:id="rId13"/>
    <p:sldId id="282" r:id="rId14"/>
    <p:sldId id="285" r:id="rId15"/>
    <p:sldId id="291" r:id="rId16"/>
    <p:sldId id="292" r:id="rId17"/>
    <p:sldId id="284" r:id="rId18"/>
    <p:sldId id="286" r:id="rId19"/>
    <p:sldId id="287" r:id="rId20"/>
    <p:sldId id="294" r:id="rId21"/>
    <p:sldId id="295" r:id="rId22"/>
    <p:sldId id="296" r:id="rId23"/>
    <p:sldId id="297" r:id="rId24"/>
    <p:sldId id="298" r:id="rId25"/>
    <p:sldId id="299" r:id="rId26"/>
    <p:sldId id="304" r:id="rId27"/>
    <p:sldId id="300" r:id="rId28"/>
    <p:sldId id="305" r:id="rId29"/>
    <p:sldId id="302" r:id="rId30"/>
    <p:sldId id="306" r:id="rId31"/>
    <p:sldId id="307" r:id="rId32"/>
    <p:sldId id="308" r:id="rId33"/>
    <p:sldId id="309" r:id="rId34"/>
    <p:sldId id="310" r:id="rId35"/>
    <p:sldId id="311" r:id="rId36"/>
    <p:sldId id="312" r:id="rId37"/>
    <p:sldId id="313" r:id="rId38"/>
    <p:sldId id="314" r:id="rId39"/>
    <p:sldId id="315" r:id="rId40"/>
    <p:sldId id="316" r:id="rId41"/>
    <p:sldId id="322" r:id="rId42"/>
    <p:sldId id="332" r:id="rId43"/>
    <p:sldId id="333" r:id="rId44"/>
    <p:sldId id="335" r:id="rId45"/>
    <p:sldId id="334" r:id="rId46"/>
    <p:sldId id="318" r:id="rId47"/>
    <p:sldId id="319" r:id="rId48"/>
    <p:sldId id="323" r:id="rId49"/>
    <p:sldId id="321" r:id="rId50"/>
    <p:sldId id="324" r:id="rId51"/>
    <p:sldId id="325" r:id="rId52"/>
    <p:sldId id="326" r:id="rId53"/>
    <p:sldId id="327" r:id="rId54"/>
    <p:sldId id="328" r:id="rId55"/>
    <p:sldId id="329" r:id="rId56"/>
    <p:sldId id="27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90" autoAdjust="0"/>
  </p:normalViewPr>
  <p:slideViewPr>
    <p:cSldViewPr snapToGrid="0">
      <p:cViewPr varScale="1">
        <p:scale>
          <a:sx n="96" d="100"/>
          <a:sy n="96" d="100"/>
        </p:scale>
        <p:origin x="203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2021/9/15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360335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6</a:t>
            </a:fld>
            <a:endParaRPr lang="zh-CN" altLang="en-US"/>
          </a:p>
        </p:txBody>
      </p:sp>
    </p:spTree>
    <p:extLst>
      <p:ext uri="{BB962C8B-B14F-4D97-AF65-F5344CB8AC3E}">
        <p14:creationId xmlns:p14="http://schemas.microsoft.com/office/powerpoint/2010/main" val="3711796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楷体" panose="02010609060101010101" pitchFamily="49" charset="-122"/>
                <a:ea typeface="楷体" panose="02010609060101010101" pitchFamily="49" charset="-122"/>
              </a:rPr>
              <a:t>权重法：</a:t>
            </a:r>
            <a:r>
              <a:rPr lang="zh-CN" altLang="en-US" sz="1200" b="0" i="0" kern="1200" dirty="0" smtClean="0">
                <a:solidFill>
                  <a:schemeClr val="tx1"/>
                </a:solidFill>
                <a:effectLst/>
                <a:latin typeface="+mn-lt"/>
                <a:ea typeface="+mn-ea"/>
                <a:cs typeface="+mn-cs"/>
              </a:rPr>
              <a:t>把数据不完全的个案标记后，将完整的数据个案赋予不同的权重，个案的权重可以通过</a:t>
            </a:r>
            <a:r>
              <a:rPr lang="en-US" altLang="zh-CN" sz="1200" b="0" i="1" kern="1200" dirty="0" smtClean="0">
                <a:solidFill>
                  <a:schemeClr val="tx1"/>
                </a:solidFill>
                <a:effectLst/>
                <a:latin typeface="+mn-lt"/>
                <a:ea typeface="+mn-ea"/>
                <a:cs typeface="+mn-cs"/>
              </a:rPr>
              <a:t>logistic</a:t>
            </a:r>
            <a:r>
              <a:rPr lang="zh-CN" altLang="en-US" sz="1200" b="0" i="0" kern="1200" dirty="0" smtClean="0">
                <a:solidFill>
                  <a:schemeClr val="tx1"/>
                </a:solidFill>
                <a:effectLst/>
                <a:latin typeface="+mn-lt"/>
                <a:ea typeface="+mn-ea"/>
                <a:cs typeface="+mn-cs"/>
              </a:rPr>
              <a:t>或</a:t>
            </a:r>
            <a:r>
              <a:rPr lang="en-US" altLang="zh-CN" sz="1200" b="0" i="1" kern="1200" dirty="0" err="1" smtClean="0">
                <a:solidFill>
                  <a:schemeClr val="tx1"/>
                </a:solidFill>
                <a:effectLst/>
                <a:latin typeface="+mn-lt"/>
                <a:ea typeface="+mn-ea"/>
                <a:cs typeface="+mn-cs"/>
              </a:rPr>
              <a:t>probit</a:t>
            </a:r>
            <a:r>
              <a:rPr lang="zh-CN" altLang="en-US" sz="1200" b="0" i="1" kern="1200" dirty="0" smtClean="0">
                <a:solidFill>
                  <a:schemeClr val="tx1"/>
                </a:solidFill>
                <a:effectLst/>
                <a:latin typeface="+mn-lt"/>
                <a:ea typeface="+mn-ea"/>
                <a:cs typeface="+mn-cs"/>
              </a:rPr>
              <a:t>回归</a:t>
            </a:r>
            <a:r>
              <a:rPr lang="zh-CN" altLang="en-US" sz="1200" b="0" i="0" kern="1200" dirty="0" smtClean="0">
                <a:solidFill>
                  <a:schemeClr val="tx1"/>
                </a:solidFill>
                <a:effectLst/>
                <a:latin typeface="+mn-lt"/>
                <a:ea typeface="+mn-ea"/>
                <a:cs typeface="+mn-cs"/>
              </a:rPr>
              <a:t>求得。</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7</a:t>
            </a:fld>
            <a:endParaRPr lang="zh-CN" altLang="en-US"/>
          </a:p>
        </p:txBody>
      </p:sp>
    </p:spTree>
    <p:extLst>
      <p:ext uri="{BB962C8B-B14F-4D97-AF65-F5344CB8AC3E}">
        <p14:creationId xmlns:p14="http://schemas.microsoft.com/office/powerpoint/2010/main" val="425854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33</a:t>
            </a:fld>
            <a:endParaRPr lang="zh-CN" altLang="en-US"/>
          </a:p>
        </p:txBody>
      </p:sp>
    </p:spTree>
    <p:extLst>
      <p:ext uri="{BB962C8B-B14F-4D97-AF65-F5344CB8AC3E}">
        <p14:creationId xmlns:p14="http://schemas.microsoft.com/office/powerpoint/2010/main" val="198341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F0B52A9-DBB9-4F68-9F64-256D8B3B691B}" type="datetime1">
              <a:rPr lang="zh-CN" altLang="en-US" smtClean="0"/>
              <a:t>2021/9/15</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815257713"/>
      </p:ext>
    </p:extLst>
  </p:cSld>
  <p:clrMapOvr>
    <a:masterClrMapping/>
  </p:clrMapOvr>
  <p:transition spd="slow">
    <p:pull dir="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2021/9/15</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1011391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118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F1FA47-AF26-4DDD-B190-012253D3D13F}" type="datetime1">
              <a:rPr lang="zh-CN" altLang="en-US" smtClean="0"/>
              <a:t>2021/9/15</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Tree>
    <p:extLst>
      <p:ext uri="{BB962C8B-B14F-4D97-AF65-F5344CB8AC3E}">
        <p14:creationId xmlns:p14="http://schemas.microsoft.com/office/powerpoint/2010/main" val="17187790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DFD06D23-6121-4B44-B18A-20FB3A768C83}" type="datetime1">
              <a:rPr lang="zh-CN" altLang="en-US" smtClean="0"/>
              <a:t>2021/9/15</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1020501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74541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F06FA15-D293-4F6D-905E-1F794D0D89E1}" type="datetime1">
              <a:rPr lang="zh-CN" altLang="en-US" smtClean="0"/>
              <a:t>2021/9/15</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378150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8"/>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8"/>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7830997B-C783-4830-B19A-70E0ED0F77D7}" type="datetime1">
              <a:rPr lang="zh-CN" altLang="en-US" smtClean="0"/>
              <a:t>2021/9/15</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12245237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4" r:id="rId4"/>
    <p:sldLayoutId id="2147483665" r:id="rId5"/>
    <p:sldLayoutId id="214748366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24B72EC-386E-48FB-9AB7-0D585C642D7B}" type="datetime1">
              <a:rPr lang="zh-CN" altLang="en-US" smtClean="0"/>
              <a:t>2021/9/15</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080682096"/>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8990627E-4872-4234-8878-1835141214BE}" type="datetime1">
              <a:rPr lang="zh-CN" altLang="en-US" smtClean="0"/>
              <a:t>2021/9/15</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422084721"/>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baike.baidu.com/item/%E9%9A%8F%E6%9C%BA%E5%8F%98%E9%87%8F/828980" TargetMode="External"/><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hyperlink" Target="https://baike.baidu.com/item/%E6%A6%82%E7%8E%87%E5%88%86%E5%B8%83/828907"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upload.wikimedia.org/wikipedia/commons/5/59/LOF.svg"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2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2.jpeg"/><Relationship Id="rId11" Type="http://schemas.openxmlformats.org/officeDocument/2006/relationships/image" Target="../media/image35.jpeg"/><Relationship Id="rId5" Type="http://schemas.openxmlformats.org/officeDocument/2006/relationships/image" Target="../media/image38.jpeg"/><Relationship Id="rId10" Type="http://schemas.openxmlformats.org/officeDocument/2006/relationships/image" Target="../media/image36.jpeg"/><Relationship Id="rId4" Type="http://schemas.openxmlformats.org/officeDocument/2006/relationships/image" Target="../media/image37.jpeg"/><Relationship Id="rId9"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4.xml"/><Relationship Id="rId6" Type="http://schemas.openxmlformats.org/officeDocument/2006/relationships/image" Target="../media/image83.gif"/><Relationship Id="rId5" Type="http://schemas.openxmlformats.org/officeDocument/2006/relationships/image" Target="../media/image82.gif"/><Relationship Id="rId4" Type="http://schemas.openxmlformats.org/officeDocument/2006/relationships/image" Target="../media/image81.gif"/></Relationships>
</file>

<file path=ppt/slides/_rels/slide4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9.wmf"/><Relationship Id="rId5" Type="http://schemas.openxmlformats.org/officeDocument/2006/relationships/oleObject" Target="../embeddings/oleObject1.bin"/><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94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oleObject" Target="../embeddings/oleObject2.bin"/><Relationship Id="rId7" Type="http://schemas.openxmlformats.org/officeDocument/2006/relationships/image" Target="../media/image101.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2.png"/><Relationship Id="rId4" Type="http://schemas.openxmlformats.org/officeDocument/2006/relationships/image" Target="../media/image100.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B773BDC7-D450-469F-964E-738BF02716FB}" type="datetime1">
              <a:rPr lang="zh-CN" altLang="en-US" smtClean="0"/>
              <a:t>2021/9/15</a:t>
            </a:fld>
            <a:endParaRPr lang="zh-CN" altLang="en-US"/>
          </a:p>
        </p:txBody>
      </p:sp>
      <p:sp>
        <p:nvSpPr>
          <p:cNvPr id="6" name="页脚占位符 5"/>
          <p:cNvSpPr>
            <a:spLocks noGrp="1"/>
          </p:cNvSpPr>
          <p:nvPr>
            <p:ph type="ftr" sz="quarter" idx="3"/>
          </p:nvPr>
        </p:nvSpPr>
        <p:spPr/>
        <p:txBody>
          <a:bodyPr/>
          <a:lstStyle/>
          <a:p>
            <a:r>
              <a:rPr lang="zh-CN" altLang="en-US" smtClean="0"/>
              <a:t>数据预处理</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161826011"/>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63799-F9A0-4EFD-B446-6AF0F20F2590}"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10</a:t>
            </a:fld>
            <a:endParaRPr lang="zh-CN" altLang="en-US"/>
          </a:p>
        </p:txBody>
      </p:sp>
      <p:grpSp>
        <p:nvGrpSpPr>
          <p:cNvPr id="5" name="Group 4"/>
          <p:cNvGrpSpPr>
            <a:grpSpLocks/>
          </p:cNvGrpSpPr>
          <p:nvPr/>
        </p:nvGrpSpPr>
        <p:grpSpPr bwMode="auto">
          <a:xfrm>
            <a:off x="2457450" y="749177"/>
            <a:ext cx="4267200" cy="3505200"/>
            <a:chOff x="3648" y="2448"/>
            <a:chExt cx="2112" cy="1872"/>
          </a:xfrm>
        </p:grpSpPr>
        <p:pic>
          <p:nvPicPr>
            <p:cNvPr id="6" name="Picture 5"/>
            <p:cNvPicPr>
              <a:picLocks noChangeAspect="1" noChangeArrowheads="1"/>
            </p:cNvPicPr>
            <p:nvPr/>
          </p:nvPicPr>
          <p:blipFill>
            <a:blip r:embed="rId2"/>
            <a:srcRect/>
            <a:stretch>
              <a:fillRect/>
            </a:stretch>
          </p:blipFill>
          <p:spPr bwMode="auto">
            <a:xfrm>
              <a:off x="3648" y="2448"/>
              <a:ext cx="2112" cy="1872"/>
            </a:xfrm>
            <a:prstGeom prst="rect">
              <a:avLst/>
            </a:prstGeom>
            <a:noFill/>
            <a:ln w="12700">
              <a:noFill/>
              <a:miter lim="800000"/>
              <a:headEnd/>
              <a:tailEnd/>
            </a:ln>
            <a:effectLst/>
          </p:spPr>
        </p:pic>
        <p:sp>
          <p:nvSpPr>
            <p:cNvPr id="7" name="Oval 6"/>
            <p:cNvSpPr>
              <a:spLocks noChangeArrowheads="1"/>
            </p:cNvSpPr>
            <p:nvPr/>
          </p:nvSpPr>
          <p:spPr bwMode="auto">
            <a:xfrm>
              <a:off x="3766" y="2961"/>
              <a:ext cx="86" cy="84"/>
            </a:xfrm>
            <a:prstGeom prst="ellipse">
              <a:avLst/>
            </a:prstGeom>
            <a:noFill/>
            <a:ln w="19050">
              <a:solidFill>
                <a:srgbClr val="FF3300"/>
              </a:solidFill>
              <a:round/>
              <a:headEnd/>
              <a:tailEnd/>
            </a:ln>
            <a:effectLst/>
          </p:spPr>
          <p:txBody>
            <a:bodyPr wrap="none" anchor="ctr"/>
            <a:lstStyle/>
            <a:p>
              <a:endParaRPr lang="zh-CN" altLang="en-US"/>
            </a:p>
          </p:txBody>
        </p:sp>
        <p:sp>
          <p:nvSpPr>
            <p:cNvPr id="8" name="Oval 7"/>
            <p:cNvSpPr>
              <a:spLocks noChangeArrowheads="1"/>
            </p:cNvSpPr>
            <p:nvPr/>
          </p:nvSpPr>
          <p:spPr bwMode="auto">
            <a:xfrm>
              <a:off x="3907" y="3224"/>
              <a:ext cx="86" cy="84"/>
            </a:xfrm>
            <a:prstGeom prst="ellipse">
              <a:avLst/>
            </a:prstGeom>
            <a:noFill/>
            <a:ln w="19050">
              <a:solidFill>
                <a:srgbClr val="FF3300"/>
              </a:solidFill>
              <a:round/>
              <a:headEnd/>
              <a:tailEnd/>
            </a:ln>
            <a:effectLst/>
          </p:spPr>
          <p:txBody>
            <a:bodyPr wrap="none" anchor="ctr"/>
            <a:lstStyle/>
            <a:p>
              <a:endParaRPr lang="zh-CN" altLang="en-US"/>
            </a:p>
          </p:txBody>
        </p:sp>
        <p:sp>
          <p:nvSpPr>
            <p:cNvPr id="9" name="Oval 8"/>
            <p:cNvSpPr>
              <a:spLocks noChangeArrowheads="1"/>
            </p:cNvSpPr>
            <p:nvPr/>
          </p:nvSpPr>
          <p:spPr bwMode="auto">
            <a:xfrm>
              <a:off x="5612" y="3871"/>
              <a:ext cx="86" cy="85"/>
            </a:xfrm>
            <a:prstGeom prst="ellipse">
              <a:avLst/>
            </a:prstGeom>
            <a:noFill/>
            <a:ln w="19050">
              <a:solidFill>
                <a:srgbClr val="FF3300"/>
              </a:solidFill>
              <a:round/>
              <a:headEnd/>
              <a:tailEnd/>
            </a:ln>
            <a:effectLst/>
          </p:spPr>
          <p:txBody>
            <a:bodyPr wrap="none" anchor="ctr"/>
            <a:lstStyle/>
            <a:p>
              <a:endParaRPr lang="zh-CN" altLang="en-US"/>
            </a:p>
          </p:txBody>
        </p:sp>
        <p:sp>
          <p:nvSpPr>
            <p:cNvPr id="10" name="Oval 9"/>
            <p:cNvSpPr>
              <a:spLocks noChangeArrowheads="1"/>
            </p:cNvSpPr>
            <p:nvPr/>
          </p:nvSpPr>
          <p:spPr bwMode="auto">
            <a:xfrm>
              <a:off x="4319" y="3937"/>
              <a:ext cx="86" cy="84"/>
            </a:xfrm>
            <a:prstGeom prst="ellipse">
              <a:avLst/>
            </a:prstGeom>
            <a:noFill/>
            <a:ln w="19050">
              <a:solidFill>
                <a:srgbClr val="FF3300"/>
              </a:solidFill>
              <a:round/>
              <a:headEnd/>
              <a:tailEnd/>
            </a:ln>
            <a:effectLst/>
          </p:spPr>
          <p:txBody>
            <a:bodyPr wrap="none" anchor="ctr"/>
            <a:lstStyle/>
            <a:p>
              <a:endParaRPr lang="zh-CN" altLang="en-US"/>
            </a:p>
          </p:txBody>
        </p:sp>
        <p:sp>
          <p:nvSpPr>
            <p:cNvPr id="11" name="Rectangle 10"/>
            <p:cNvSpPr>
              <a:spLocks noChangeArrowheads="1"/>
            </p:cNvSpPr>
            <p:nvPr/>
          </p:nvSpPr>
          <p:spPr bwMode="auto">
            <a:xfrm>
              <a:off x="4944" y="3072"/>
              <a:ext cx="192" cy="240"/>
            </a:xfrm>
            <a:prstGeom prst="rect">
              <a:avLst/>
            </a:prstGeom>
            <a:solidFill>
              <a:schemeClr val="bg1"/>
            </a:solidFill>
            <a:ln w="12700">
              <a:noFill/>
              <a:miter lim="800000"/>
              <a:headEnd/>
              <a:tailEnd/>
            </a:ln>
            <a:effectLst/>
          </p:spPr>
          <p:txBody>
            <a:bodyPr wrap="none" anchor="ctr"/>
            <a:lstStyle/>
            <a:p>
              <a:endParaRPr lang="zh-CN" altLang="en-US"/>
            </a:p>
          </p:txBody>
        </p:sp>
        <p:sp>
          <p:nvSpPr>
            <p:cNvPr id="12" name="Rectangle 11"/>
            <p:cNvSpPr>
              <a:spLocks noChangeArrowheads="1"/>
            </p:cNvSpPr>
            <p:nvPr/>
          </p:nvSpPr>
          <p:spPr bwMode="auto">
            <a:xfrm>
              <a:off x="3888" y="3120"/>
              <a:ext cx="192" cy="240"/>
            </a:xfrm>
            <a:prstGeom prst="rect">
              <a:avLst/>
            </a:prstGeom>
            <a:solidFill>
              <a:schemeClr val="bg1"/>
            </a:solidFill>
            <a:ln w="12700">
              <a:noFill/>
              <a:miter lim="800000"/>
              <a:headEnd/>
              <a:tailEnd/>
            </a:ln>
            <a:effectLst/>
          </p:spPr>
          <p:txBody>
            <a:bodyPr wrap="none" anchor="ctr"/>
            <a:lstStyle/>
            <a:p>
              <a:endParaRPr lang="zh-CN" altLang="en-US"/>
            </a:p>
          </p:txBody>
        </p:sp>
      </p:grpSp>
      <p:sp>
        <p:nvSpPr>
          <p:cNvPr id="13" name="TextBox 12"/>
          <p:cNvSpPr txBox="1"/>
          <p:nvPr/>
        </p:nvSpPr>
        <p:spPr>
          <a:xfrm>
            <a:off x="2696895" y="4951845"/>
            <a:ext cx="1175322" cy="461665"/>
          </a:xfrm>
          <a:prstGeom prst="rect">
            <a:avLst/>
          </a:prstGeom>
          <a:noFill/>
        </p:spPr>
        <p:txBody>
          <a:bodyPr wrap="none" rtlCol="0">
            <a:spAutoFit/>
          </a:bodyPr>
          <a:lstStyle/>
          <a:p>
            <a:r>
              <a:rPr lang="en-AU" altLang="zh-CN" sz="2400" dirty="0" smtClean="0">
                <a:solidFill>
                  <a:srgbClr val="7030A0"/>
                </a:solidFill>
                <a:latin typeface="Times New Roman" panose="02020603050405020304" pitchFamily="18" charset="0"/>
                <a:cs typeface="Times New Roman" panose="02020603050405020304" pitchFamily="18" charset="0"/>
              </a:rPr>
              <a:t>Outliers</a:t>
            </a:r>
            <a:endParaRPr lang="zh-CN" altLang="en-US" sz="2400" dirty="0">
              <a:solidFill>
                <a:srgbClr val="7030A0"/>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rot="5400000" flipH="1" flipV="1">
            <a:off x="2952750" y="3987677"/>
            <a:ext cx="1143000" cy="6096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flipV="1">
            <a:off x="1581150" y="3225677"/>
            <a:ext cx="2895600" cy="3810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219450" y="3568577"/>
            <a:ext cx="3276600" cy="1295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0292" y="5654098"/>
            <a:ext cx="8248072"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离群点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outlier)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是偏离了其它值的趋势的极端值</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文本框 18"/>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页脚占位符 1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175886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F93F4D-434F-4D1D-B988-95A796537B5C}"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11</a:t>
            </a:fld>
            <a:endParaRPr lang="zh-CN" altLang="en-US"/>
          </a:p>
        </p:txBody>
      </p:sp>
      <p:pic>
        <p:nvPicPr>
          <p:cNvPr id="5" name="Picture 2"/>
          <p:cNvPicPr>
            <a:picLocks noChangeAspect="1" noChangeArrowheads="1"/>
          </p:cNvPicPr>
          <p:nvPr/>
        </p:nvPicPr>
        <p:blipFill>
          <a:blip r:embed="rId2" cstate="email"/>
          <a:srcRect/>
          <a:stretch>
            <a:fillRect/>
          </a:stretch>
        </p:blipFill>
        <p:spPr bwMode="auto">
          <a:xfrm>
            <a:off x="812005" y="905451"/>
            <a:ext cx="7528431" cy="4180992"/>
          </a:xfrm>
          <a:prstGeom prst="rect">
            <a:avLst/>
          </a:prstGeom>
          <a:noFill/>
          <a:ln w="9525">
            <a:noFill/>
            <a:miter lim="800000"/>
            <a:headEnd/>
            <a:tailEnd/>
          </a:ln>
          <a:effectLst/>
        </p:spPr>
      </p:pic>
      <p:sp>
        <p:nvSpPr>
          <p:cNvPr id="6" name="文本框 5"/>
          <p:cNvSpPr txBox="1"/>
          <p:nvPr/>
        </p:nvSpPr>
        <p:spPr>
          <a:xfrm>
            <a:off x="812005" y="5093385"/>
            <a:ext cx="7528431" cy="461665"/>
          </a:xfrm>
          <a:prstGeom prst="rect">
            <a:avLst/>
          </a:prstGeom>
          <a:noFill/>
        </p:spPr>
        <p:txBody>
          <a:bodyPr wrap="square" rtlCol="0">
            <a:spAutoFit/>
          </a:bodyPr>
          <a:lstStyle/>
          <a:p>
            <a:pPr algn="ctr">
              <a:buSzPct val="70000"/>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离群点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Outlier)</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vs.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异常</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(Anomaly) </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374072" y="5715077"/>
            <a:ext cx="8395854" cy="461665"/>
          </a:xfrm>
          <a:prstGeom prst="rect">
            <a:avLst/>
          </a:prstGeom>
        </p:spPr>
        <p:txBody>
          <a:bodyPr wrap="square">
            <a:spAutoFit/>
          </a:bodyPr>
          <a:lstStyle/>
          <a:p>
            <a:pPr algn="just"/>
            <a:r>
              <a:rPr lang="zh-CN" altLang="en-US" sz="2400" b="1"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对于姚明算不算离</a:t>
            </a:r>
            <a:r>
              <a:rPr lang="zh-CN" altLang="en-US" sz="2400" b="1" dirty="0" smtClean="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群点？这</a:t>
            </a:r>
            <a:r>
              <a:rPr lang="zh-CN" altLang="en-US" sz="2400" b="1" dirty="0">
                <a:solidFill>
                  <a:srgbClr val="1A1A1A"/>
                </a:solidFill>
                <a:latin typeface="Times New Roman" panose="02020603050405020304" pitchFamily="18" charset="0"/>
                <a:ea typeface="楷体" panose="02010609060101010101" pitchFamily="49" charset="-122"/>
                <a:cs typeface="Times New Roman" panose="02020603050405020304" pitchFamily="18" charset="0"/>
              </a:rPr>
              <a:t>本身就是一个非常不严谨的问题。</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页脚占位符 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135271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15F81E-231D-4937-8E6F-09EC7A46258A}"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12</a:t>
            </a:fld>
            <a:endParaRPr lang="zh-CN" altLang="en-US"/>
          </a:p>
        </p:txBody>
      </p:sp>
      <p:sp>
        <p:nvSpPr>
          <p:cNvPr id="6" name="矩形 5"/>
          <p:cNvSpPr/>
          <p:nvPr/>
        </p:nvSpPr>
        <p:spPr>
          <a:xfrm>
            <a:off x="277084" y="809641"/>
            <a:ext cx="8460515" cy="5447645"/>
          </a:xfrm>
          <a:prstGeom prst="rect">
            <a:avLst/>
          </a:prstGeom>
        </p:spPr>
        <p:txBody>
          <a:bodyPr wrap="square">
            <a:spAutoFit/>
          </a:bodyPr>
          <a:lstStyle/>
          <a:p>
            <a:pPr algn="just">
              <a:spcBef>
                <a:spcPts val="12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大多数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的参数统计数值，如均值、标准差、</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相关系数等</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，以及基于这些参数的统计分析，均</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对离群值高度敏感</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。因此，离群值的存在会对数据分析造成极大影响。</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针对</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不同的数据形式，有不同</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异常</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检测实现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方法。常用的有</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基于分布的方法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在上、下</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分位点之外的值认为是</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异常值</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属性值常用此类方法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12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例如，</a:t>
            </a:r>
            <a:r>
              <a:rPr lang="zh-CN" altLang="en-US" sz="2400" b="1" u="sng" dirty="0" smtClean="0">
                <a:latin typeface="Times New Roman" panose="02020603050405020304" pitchFamily="18" charset="0"/>
                <a:ea typeface="楷体" panose="02010609060101010101" pitchFamily="49" charset="-122"/>
                <a:cs typeface="Times New Roman" panose="02020603050405020304" pitchFamily="18" charset="0"/>
              </a:rPr>
              <a:t>高斯分布</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的横轴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区间（</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μ-3σ</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μ+3σ</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）内的面积为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99.73</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因此，</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离群值会高于或低于平均值</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倍变量标准差</a:t>
            </a:r>
            <a:r>
              <a:rPr lang="zh-CN" altLang="en-US" sz="2400" b="1" dirty="0" smtClean="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915" y="3418695"/>
            <a:ext cx="4662170" cy="1930111"/>
          </a:xfrm>
          <a:prstGeom prst="rect">
            <a:avLst/>
          </a:prstGeom>
        </p:spPr>
      </p:pic>
      <p:sp>
        <p:nvSpPr>
          <p:cNvPr id="9" name="文本框 8"/>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942722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56203C-497D-469B-AAB0-0480A31D8C4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13</a:t>
            </a:fld>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6617"/>
          <a:stretch/>
        </p:blipFill>
        <p:spPr>
          <a:xfrm>
            <a:off x="1657350" y="2006600"/>
            <a:ext cx="6096217" cy="4219008"/>
          </a:xfrm>
          <a:prstGeom prst="rect">
            <a:avLst/>
          </a:prstGeom>
        </p:spPr>
      </p:pic>
      <p:sp>
        <p:nvSpPr>
          <p:cNvPr id="8" name="矩形 7"/>
          <p:cNvSpPr/>
          <p:nvPr/>
        </p:nvSpPr>
        <p:spPr>
          <a:xfrm>
            <a:off x="431762" y="810970"/>
            <a:ext cx="8287365" cy="1200329"/>
          </a:xfrm>
          <a:prstGeom prst="rect">
            <a:avLst/>
          </a:prstGeom>
        </p:spPr>
        <p:txBody>
          <a:bodyPr wrap="square">
            <a:spAutoFit/>
          </a:bodyPr>
          <a:lstStyle/>
          <a:p>
            <a:pPr algn="just"/>
            <a:r>
              <a:rPr lang="zh-CN" altLang="en-US" sz="2400" b="1" dirty="0" smtClean="0">
                <a:latin typeface="楷体" pitchFamily="49" charset="-122"/>
                <a:ea typeface="楷体" pitchFamily="49" charset="-122"/>
              </a:rPr>
              <a:t>分位数（</a:t>
            </a:r>
            <a:r>
              <a:rPr lang="en-US" altLang="zh-CN" sz="2400" b="1" dirty="0" err="1" smtClean="0">
                <a:latin typeface="楷体" pitchFamily="49" charset="-122"/>
                <a:ea typeface="楷体" pitchFamily="49" charset="-122"/>
              </a:rPr>
              <a:t>Quantile</a:t>
            </a:r>
            <a:r>
              <a:rPr lang="zh-CN" altLang="en-US" sz="2400" b="1" dirty="0" smtClean="0">
                <a:latin typeface="楷体" pitchFamily="49" charset="-122"/>
                <a:ea typeface="楷体" pitchFamily="49" charset="-122"/>
              </a:rPr>
              <a:t>），亦称分位点，是指将一个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hlinkClick r:id="rId3"/>
              </a:rPr>
              <a:t>随机变量</a:t>
            </a:r>
            <a:r>
              <a:rPr lang="zh-CN" altLang="en-US" sz="2400" b="1" dirty="0" smtClean="0">
                <a:latin typeface="楷体" pitchFamily="49" charset="-122"/>
                <a:ea typeface="楷体" pitchFamily="49" charset="-122"/>
              </a:rPr>
              <a:t>的</a:t>
            </a:r>
            <a:r>
              <a:rPr lang="zh-CN" altLang="en-US" sz="2400" b="1" dirty="0" smtClean="0">
                <a:latin typeface="楷体" pitchFamily="49" charset="-122"/>
                <a:ea typeface="楷体" pitchFamily="49" charset="-122"/>
                <a:hlinkClick r:id="rId4"/>
              </a:rPr>
              <a:t>概率分布</a:t>
            </a:r>
            <a:r>
              <a:rPr lang="zh-CN" altLang="en-US" sz="2400" b="1" dirty="0" smtClean="0">
                <a:latin typeface="楷体" pitchFamily="49" charset="-122"/>
                <a:ea typeface="楷体" pitchFamily="49" charset="-122"/>
              </a:rPr>
              <a:t>范围分为几个等份的数值点。可以</a:t>
            </a:r>
            <a:r>
              <a:rPr lang="zh-CN" altLang="en-US" sz="2400" b="1" dirty="0" smtClean="0">
                <a:latin typeface="楷体" pitchFamily="49" charset="-122"/>
                <a:ea typeface="楷体" pitchFamily="49" charset="-122"/>
                <a:cs typeface="Times New Roman" panose="02020603050405020304" pitchFamily="18" charset="0"/>
              </a:rPr>
              <a:t>采取</a:t>
            </a:r>
            <a:r>
              <a:rPr lang="zh-CN" altLang="en-US" sz="2400" b="1" dirty="0">
                <a:latin typeface="楷体" pitchFamily="49" charset="-122"/>
                <a:ea typeface="楷体" pitchFamily="49" charset="-122"/>
                <a:cs typeface="Times New Roman" panose="02020603050405020304" pitchFamily="18" charset="0"/>
              </a:rPr>
              <a:t>计算分位数和四分位数间距范围的</a:t>
            </a:r>
            <a:r>
              <a:rPr lang="zh-CN" altLang="en-US" sz="2400" b="1" dirty="0" smtClean="0">
                <a:latin typeface="楷体" pitchFamily="49" charset="-122"/>
                <a:ea typeface="楷体" pitchFamily="49" charset="-122"/>
                <a:cs typeface="Times New Roman" panose="02020603050405020304" pitchFamily="18" charset="0"/>
              </a:rPr>
              <a:t>方法将数据集分为以下四部分：</a:t>
            </a:r>
            <a:endParaRPr lang="en-US" altLang="zh-CN" sz="2400" b="1" dirty="0">
              <a:latin typeface="楷体" pitchFamily="49" charset="-122"/>
              <a:ea typeface="楷体" pitchFamily="49" charset="-122"/>
              <a:cs typeface="Times New Roman" panose="02020603050405020304" pitchFamily="18" charset="0"/>
            </a:endParaRPr>
          </a:p>
        </p:txBody>
      </p:sp>
      <p:sp>
        <p:nvSpPr>
          <p:cNvPr id="11" name="文本框 10"/>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页脚占位符 5"/>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407473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7F7F72-2C6C-4657-A512-DA736B338927}"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31" y="1397001"/>
            <a:ext cx="8172210" cy="3038764"/>
          </a:xfrm>
          <a:prstGeom prst="rect">
            <a:avLst/>
          </a:prstGeom>
        </p:spPr>
      </p:pic>
      <p:sp>
        <p:nvSpPr>
          <p:cNvPr id="6" name="矩形 5"/>
          <p:cNvSpPr/>
          <p:nvPr/>
        </p:nvSpPr>
        <p:spPr>
          <a:xfrm>
            <a:off x="467591" y="4507452"/>
            <a:ext cx="8312727"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IQR (Inter quantiles range)= 75th quantile — 25th </a:t>
            </a:r>
            <a:r>
              <a:rPr lang="en-US" altLang="zh-CN" sz="2400" b="1" dirty="0" smtClean="0">
                <a:latin typeface="Times New Roman" panose="02020603050405020304" pitchFamily="18" charset="0"/>
                <a:cs typeface="Times New Roman" panose="02020603050405020304" pitchFamily="18" charset="0"/>
              </a:rPr>
              <a:t>quantile</a:t>
            </a:r>
          </a:p>
        </p:txBody>
      </p:sp>
      <p:sp>
        <p:nvSpPr>
          <p:cNvPr id="9" name="文本框 8"/>
          <p:cNvSpPr txBox="1"/>
          <p:nvPr/>
        </p:nvSpPr>
        <p:spPr>
          <a:xfrm>
            <a:off x="374649" y="5339974"/>
            <a:ext cx="8392969" cy="950132"/>
          </a:xfrm>
          <a:prstGeom prst="rect">
            <a:avLst/>
          </a:prstGeom>
          <a:noFill/>
        </p:spPr>
        <p:txBody>
          <a:bodyPr wrap="square" rtlCol="0">
            <a:spAutoFit/>
          </a:bodyPr>
          <a:lstStyle/>
          <a:p>
            <a:pPr algn="ctr">
              <a:lnSpc>
                <a:spcPct val="120000"/>
              </a:lnSpc>
            </a:pPr>
            <a:r>
              <a:rPr lang="zh-CN" altLang="en-US" sz="2400" b="1" dirty="0" smtClean="0">
                <a:latin typeface="Times New Roman" panose="02020603050405020304" pitchFamily="18" charset="0"/>
                <a:cs typeface="Times New Roman" panose="02020603050405020304" pitchFamily="18" charset="0"/>
              </a:rPr>
              <a:t>若满足</a:t>
            </a:r>
            <a:r>
              <a:rPr lang="zh-CN" altLang="en-US" sz="2400" b="1" dirty="0" smtClean="0">
                <a:solidFill>
                  <a:srgbClr val="FF0000"/>
                </a:solidFill>
                <a:latin typeface="Times New Roman" panose="02020603050405020304" pitchFamily="18" charset="0"/>
                <a:cs typeface="Times New Roman" panose="02020603050405020304" pitchFamily="18" charset="0"/>
              </a:rPr>
              <a:t>小于</a:t>
            </a:r>
            <a:r>
              <a:rPr lang="en-US" altLang="zh-CN" sz="2400" b="1" dirty="0" smtClean="0">
                <a:solidFill>
                  <a:srgbClr val="FF0000"/>
                </a:solidFill>
                <a:latin typeface="Times New Roman" panose="02020603050405020304" pitchFamily="18" charset="0"/>
                <a:cs typeface="Times New Roman" panose="02020603050405020304" pitchFamily="18" charset="0"/>
              </a:rPr>
              <a:t>Q</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1</a:t>
            </a:r>
            <a:r>
              <a:rPr lang="en-US" altLang="zh-CN" sz="2400" b="1" dirty="0" smtClean="0">
                <a:solidFill>
                  <a:srgbClr val="FF0000"/>
                </a:solidFill>
                <a:latin typeface="Times New Roman" panose="02020603050405020304" pitchFamily="18" charset="0"/>
                <a:cs typeface="Times New Roman" panose="02020603050405020304" pitchFamily="18" charset="0"/>
              </a:rPr>
              <a:t>-1.5</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Times New Roman" panose="02020603050405020304" pitchFamily="18" charset="0"/>
                <a:cs typeface="Times New Roman" panose="02020603050405020304" pitchFamily="18" charset="0"/>
              </a:rPr>
              <a:t>IQR</a:t>
            </a:r>
            <a:r>
              <a:rPr lang="zh-CN" altLang="en-US" sz="2400" b="1" dirty="0" smtClean="0">
                <a:latin typeface="Times New Roman" panose="02020603050405020304" pitchFamily="18" charset="0"/>
                <a:cs typeface="Times New Roman" panose="02020603050405020304" pitchFamily="18" charset="0"/>
              </a:rPr>
              <a:t>或</a:t>
            </a:r>
            <a:r>
              <a:rPr lang="zh-CN" altLang="en-US" sz="2400" b="1" dirty="0" smtClean="0">
                <a:solidFill>
                  <a:srgbClr val="FF0000"/>
                </a:solidFill>
                <a:latin typeface="Times New Roman" panose="02020603050405020304" pitchFamily="18" charset="0"/>
                <a:cs typeface="Times New Roman" panose="02020603050405020304" pitchFamily="18" charset="0"/>
              </a:rPr>
              <a:t>大于</a:t>
            </a:r>
            <a:r>
              <a:rPr lang="en-US" altLang="zh-CN" sz="2400" b="1" dirty="0" smtClean="0">
                <a:solidFill>
                  <a:srgbClr val="FF0000"/>
                </a:solidFill>
                <a:latin typeface="Times New Roman" panose="02020603050405020304" pitchFamily="18" charset="0"/>
                <a:cs typeface="Times New Roman" panose="02020603050405020304" pitchFamily="18" charset="0"/>
              </a:rPr>
              <a:t>Q</a:t>
            </a:r>
            <a:r>
              <a:rPr lang="en-US" altLang="zh-CN" sz="24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400" b="1" dirty="0" smtClean="0">
                <a:solidFill>
                  <a:srgbClr val="FF0000"/>
                </a:solidFill>
                <a:latin typeface="Times New Roman" panose="02020603050405020304" pitchFamily="18" charset="0"/>
                <a:cs typeface="Times New Roman" panose="02020603050405020304" pitchFamily="18" charset="0"/>
              </a:rPr>
              <a:t>+1.5</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Times New Roman" panose="02020603050405020304" pitchFamily="18" charset="0"/>
                <a:cs typeface="Times New Roman" panose="02020603050405020304" pitchFamily="18" charset="0"/>
              </a:rPr>
              <a:t>IQR</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algn="ctr">
              <a:lnSpc>
                <a:spcPct val="120000"/>
              </a:lnSpc>
            </a:pPr>
            <a:r>
              <a:rPr lang="zh-CN" altLang="en-US" sz="2400" b="1" dirty="0" smtClean="0">
                <a:latin typeface="Times New Roman" panose="02020603050405020304" pitchFamily="18" charset="0"/>
                <a:cs typeface="Times New Roman" panose="02020603050405020304" pitchFamily="18" charset="0"/>
              </a:rPr>
              <a:t>则被认定为离群值</a:t>
            </a:r>
            <a:r>
              <a:rPr lang="zh-CN" altLang="en-US"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095535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5593" y="809919"/>
            <a:ext cx="8330841" cy="5432256"/>
          </a:xfrm>
          <a:prstGeom prst="rect">
            <a:avLst/>
          </a:prstGeom>
        </p:spPr>
        <p:txBody>
          <a:bodyPr wrap="square">
            <a:spAutoFit/>
          </a:bodyPr>
          <a:lstStyle/>
          <a:p>
            <a:pPr algn="just">
              <a:spcBef>
                <a:spcPts val="600"/>
              </a:spcBef>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基于距离的方法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适用于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二维或高维坐标体系内异常点的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判别，例如二维平面坐标</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或经纬度空间坐标下异常点</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识别。</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spcBef>
                <a:spcPts val="600"/>
              </a:spcBef>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pP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LOF</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算法的相关</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定义</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702900" indent="-342900">
              <a:buSzPct val="70000"/>
              <a:buFont typeface="Wingdings" panose="05000000000000000000" pitchFamily="2" charset="2"/>
              <a:buChar char="Ø"/>
            </a:pP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：两</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之间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距离</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02900" indent="-342900">
              <a:buSzPct val="70000"/>
              <a:buFont typeface="Wingdings" panose="05000000000000000000" pitchFamily="2" charset="2"/>
              <a:buChar char="Ø"/>
            </a:pP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的第</a:t>
            </a:r>
            <a:r>
              <a:rPr lang="en-US" altLang="zh-CN" sz="2400" b="1" i="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距离</a:t>
            </a:r>
            <a:r>
              <a:rPr lang="en-US" altLang="zh-CN" sz="2400" b="1" i="1" u="sng"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b="1" i="1" u="sng" baseline="-25000"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也就是距离</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远的点的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距离</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02900" indent="-342900">
              <a:buSzPct val="70000"/>
              <a:buFont typeface="Wingdings" panose="05000000000000000000" pitchFamily="2" charset="2"/>
              <a:buChar char="Ø"/>
            </a:pP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距离邻域</a:t>
            </a:r>
            <a:r>
              <a:rPr lang="en-US" altLang="zh-CN" sz="2400" b="1" i="1" u="sng"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i="1" u="sng" baseline="-25000"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也就是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距离以内</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的所</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有点，</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包括第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距离</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9" name="TextBox 30"/>
          <p:cNvSpPr txBox="1"/>
          <p:nvPr/>
        </p:nvSpPr>
        <p:spPr>
          <a:xfrm>
            <a:off x="7170281" y="2535649"/>
            <a:ext cx="541505" cy="369332"/>
          </a:xfrm>
          <a:prstGeom prst="rect">
            <a:avLst/>
          </a:prstGeom>
          <a:noFill/>
        </p:spPr>
        <p:txBody>
          <a:bodyPr wrap="square" rtlCol="0">
            <a:spAutoFit/>
          </a:bodyPr>
          <a:lstStyle/>
          <a:p>
            <a:r>
              <a:rPr lang="en-US" b="1" i="1" dirty="0" smtClean="0"/>
              <a:t>p</a:t>
            </a:r>
            <a:r>
              <a:rPr lang="en-US" b="1" baseline="-25000" dirty="0" smtClean="0"/>
              <a:t>1</a:t>
            </a:r>
            <a:endParaRPr lang="en-US" b="1" baseline="-25000" dirty="0"/>
          </a:p>
        </p:txBody>
      </p:sp>
      <p:sp>
        <p:nvSpPr>
          <p:cNvPr id="2" name="日期占位符 1"/>
          <p:cNvSpPr>
            <a:spLocks noGrp="1"/>
          </p:cNvSpPr>
          <p:nvPr>
            <p:ph type="dt" sz="half" idx="10"/>
          </p:nvPr>
        </p:nvSpPr>
        <p:spPr/>
        <p:txBody>
          <a:bodyPr/>
          <a:lstStyle/>
          <a:p>
            <a:fld id="{41D39E06-2984-4EEE-BA68-D57B40CE4566}"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15</a:t>
            </a:fld>
            <a:endParaRPr lang="zh-CN" altLang="en-US"/>
          </a:p>
        </p:txBody>
      </p:sp>
      <p:sp>
        <p:nvSpPr>
          <p:cNvPr id="9" name="Oval 10"/>
          <p:cNvSpPr/>
          <p:nvPr/>
        </p:nvSpPr>
        <p:spPr>
          <a:xfrm>
            <a:off x="5832173" y="2208312"/>
            <a:ext cx="1828800"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1"/>
          <p:cNvSpPr/>
          <p:nvPr/>
        </p:nvSpPr>
        <p:spPr>
          <a:xfrm>
            <a:off x="6746573" y="3046512"/>
            <a:ext cx="76200" cy="7620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2"/>
          <p:cNvSpPr/>
          <p:nvPr/>
        </p:nvSpPr>
        <p:spPr>
          <a:xfrm>
            <a:off x="7508573" y="3579912"/>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3"/>
          <p:cNvSpPr/>
          <p:nvPr/>
        </p:nvSpPr>
        <p:spPr>
          <a:xfrm>
            <a:off x="6448091" y="2422684"/>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4"/>
          <p:cNvSpPr/>
          <p:nvPr/>
        </p:nvSpPr>
        <p:spPr>
          <a:xfrm>
            <a:off x="6317081" y="3256637"/>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5"/>
          <p:cNvSpPr/>
          <p:nvPr/>
        </p:nvSpPr>
        <p:spPr>
          <a:xfrm>
            <a:off x="7203773" y="2559293"/>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p:cNvCxnSpPr>
            <a:stCxn id="10" idx="5"/>
            <a:endCxn id="11" idx="0"/>
          </p:cNvCxnSpPr>
          <p:nvPr/>
        </p:nvCxnSpPr>
        <p:spPr>
          <a:xfrm rot="16200000" flipH="1">
            <a:off x="6944964" y="2978202"/>
            <a:ext cx="468359" cy="735059"/>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23"/>
          <p:cNvCxnSpPr>
            <a:stCxn id="10" idx="5"/>
          </p:cNvCxnSpPr>
          <p:nvPr/>
        </p:nvCxnSpPr>
        <p:spPr>
          <a:xfrm flipV="1">
            <a:off x="6811614" y="2436912"/>
            <a:ext cx="577020" cy="67464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8"/>
          <p:cNvCxnSpPr>
            <a:stCxn id="10" idx="3"/>
          </p:cNvCxnSpPr>
          <p:nvPr/>
        </p:nvCxnSpPr>
        <p:spPr>
          <a:xfrm flipH="1">
            <a:off x="5886055" y="3111553"/>
            <a:ext cx="871677" cy="38049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8" name="TextBox 29"/>
          <p:cNvSpPr txBox="1"/>
          <p:nvPr/>
        </p:nvSpPr>
        <p:spPr>
          <a:xfrm>
            <a:off x="6621881" y="2677180"/>
            <a:ext cx="314510" cy="400110"/>
          </a:xfrm>
          <a:prstGeom prst="rect">
            <a:avLst/>
          </a:prstGeom>
          <a:noFill/>
        </p:spPr>
        <p:txBody>
          <a:bodyPr wrap="none" rtlCol="0">
            <a:spAutoFit/>
          </a:bodyPr>
          <a:lstStyle/>
          <a:p>
            <a:r>
              <a:rPr lang="en-US" sz="2000" b="1" i="1" dirty="0" smtClean="0">
                <a:solidFill>
                  <a:srgbClr val="FF0000"/>
                </a:solidFill>
                <a:latin typeface="黑体" panose="02010609060101010101" pitchFamily="49" charset="-122"/>
                <a:ea typeface="黑体" panose="02010609060101010101" pitchFamily="49" charset="-122"/>
              </a:rPr>
              <a:t>o</a:t>
            </a:r>
            <a:endParaRPr lang="en-US" sz="2000" b="1" i="1" dirty="0">
              <a:solidFill>
                <a:srgbClr val="FF0000"/>
              </a:solidFill>
              <a:latin typeface="黑体" panose="02010609060101010101" pitchFamily="49" charset="-122"/>
              <a:ea typeface="黑体" panose="02010609060101010101" pitchFamily="49" charset="-122"/>
            </a:endParaRPr>
          </a:p>
        </p:txBody>
      </p:sp>
      <p:sp>
        <p:nvSpPr>
          <p:cNvPr id="20" name="TextBox 31"/>
          <p:cNvSpPr txBox="1"/>
          <p:nvPr/>
        </p:nvSpPr>
        <p:spPr>
          <a:xfrm>
            <a:off x="7270937" y="3111551"/>
            <a:ext cx="409086" cy="369332"/>
          </a:xfrm>
          <a:prstGeom prst="rect">
            <a:avLst/>
          </a:prstGeom>
          <a:noFill/>
        </p:spPr>
        <p:txBody>
          <a:bodyPr wrap="square" rtlCol="0">
            <a:spAutoFit/>
          </a:bodyPr>
          <a:lstStyle/>
          <a:p>
            <a:r>
              <a:rPr lang="en-US" b="1" i="1" dirty="0" smtClean="0"/>
              <a:t>p</a:t>
            </a:r>
            <a:r>
              <a:rPr lang="en-US" b="1" baseline="-25000" dirty="0" smtClean="0"/>
              <a:t>3</a:t>
            </a:r>
            <a:endParaRPr lang="en-US" b="1" baseline="-25000" dirty="0"/>
          </a:p>
        </p:txBody>
      </p:sp>
      <p:sp>
        <p:nvSpPr>
          <p:cNvPr id="21" name="TextBox 32"/>
          <p:cNvSpPr txBox="1"/>
          <p:nvPr/>
        </p:nvSpPr>
        <p:spPr>
          <a:xfrm>
            <a:off x="6011747" y="2920707"/>
            <a:ext cx="409086" cy="369332"/>
          </a:xfrm>
          <a:prstGeom prst="rect">
            <a:avLst/>
          </a:prstGeom>
          <a:noFill/>
        </p:spPr>
        <p:txBody>
          <a:bodyPr wrap="none" rtlCol="0">
            <a:spAutoFit/>
          </a:bodyPr>
          <a:lstStyle/>
          <a:p>
            <a:r>
              <a:rPr lang="en-US" b="1" i="1" dirty="0" smtClean="0"/>
              <a:t>p</a:t>
            </a:r>
            <a:r>
              <a:rPr lang="en-US" b="1" baseline="-25000" dirty="0" smtClean="0"/>
              <a:t>4</a:t>
            </a:r>
            <a:endParaRPr lang="en-US" b="1" baseline="-25000" dirty="0"/>
          </a:p>
        </p:txBody>
      </p:sp>
      <p:sp>
        <p:nvSpPr>
          <p:cNvPr id="22" name="TextBox 33"/>
          <p:cNvSpPr txBox="1"/>
          <p:nvPr/>
        </p:nvSpPr>
        <p:spPr>
          <a:xfrm>
            <a:off x="6466914" y="2192576"/>
            <a:ext cx="409086" cy="369332"/>
          </a:xfrm>
          <a:prstGeom prst="rect">
            <a:avLst/>
          </a:prstGeom>
          <a:noFill/>
        </p:spPr>
        <p:txBody>
          <a:bodyPr wrap="none" rtlCol="0">
            <a:spAutoFit/>
          </a:bodyPr>
          <a:lstStyle/>
          <a:p>
            <a:r>
              <a:rPr lang="en-US" b="1" i="1" dirty="0" smtClean="0"/>
              <a:t>p</a:t>
            </a:r>
            <a:r>
              <a:rPr lang="en-US" b="1" baseline="-25000" dirty="0" smtClean="0"/>
              <a:t>2</a:t>
            </a:r>
            <a:endParaRPr lang="en-US" b="1" baseline="-25000" dirty="0"/>
          </a:p>
        </p:txBody>
      </p:sp>
      <p:cxnSp>
        <p:nvCxnSpPr>
          <p:cNvPr id="23" name="Straight Arrow Connector 35"/>
          <p:cNvCxnSpPr>
            <a:stCxn id="18" idx="2"/>
          </p:cNvCxnSpPr>
          <p:nvPr/>
        </p:nvCxnSpPr>
        <p:spPr>
          <a:xfrm flipH="1" flipV="1">
            <a:off x="6409803" y="2274958"/>
            <a:ext cx="369333" cy="802332"/>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TextBox 36"/>
          <p:cNvSpPr txBox="1"/>
          <p:nvPr/>
        </p:nvSpPr>
        <p:spPr>
          <a:xfrm>
            <a:off x="6973419" y="1923801"/>
            <a:ext cx="595035" cy="369332"/>
          </a:xfrm>
          <a:prstGeom prst="rect">
            <a:avLst/>
          </a:prstGeom>
          <a:noFill/>
        </p:spPr>
        <p:txBody>
          <a:bodyPr wrap="none" rtlCol="0">
            <a:spAutoFit/>
          </a:bodyPr>
          <a:lstStyle/>
          <a:p>
            <a:r>
              <a:rPr lang="en-US" b="1" dirty="0" smtClean="0"/>
              <a:t>k=3</a:t>
            </a:r>
            <a:endParaRPr lang="en-US" b="1" dirty="0"/>
          </a:p>
        </p:txBody>
      </p:sp>
      <mc:AlternateContent xmlns:mc="http://schemas.openxmlformats.org/markup-compatibility/2006" xmlns:a14="http://schemas.microsoft.com/office/drawing/2010/main">
        <mc:Choice Requires="a14">
          <p:sp>
            <p:nvSpPr>
              <p:cNvPr id="25" name="TextBox 7"/>
              <p:cNvSpPr txBox="1"/>
              <p:nvPr/>
            </p:nvSpPr>
            <p:spPr>
              <a:xfrm>
                <a:off x="6294488" y="3238662"/>
                <a:ext cx="8346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𝒅</m:t>
                          </m:r>
                        </m:e>
                        <m:sub>
                          <m:r>
                            <a:rPr lang="en-US" altLang="zh-CN" b="1" i="1" smtClean="0">
                              <a:solidFill>
                                <a:srgbClr val="FF0000"/>
                              </a:solidFill>
                              <a:latin typeface="Cambria Math"/>
                            </a:rPr>
                            <m:t>𝒌</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𝒐</m:t>
                          </m:r>
                        </m:e>
                      </m:d>
                    </m:oMath>
                  </m:oMathPara>
                </a14:m>
                <a:endParaRPr lang="zh-CN" altLang="en-US" b="1" dirty="0">
                  <a:solidFill>
                    <a:srgbClr val="FF0000"/>
                  </a:solidFill>
                </a:endParaRPr>
              </a:p>
            </p:txBody>
          </p:sp>
        </mc:Choice>
        <mc:Fallback xmlns="">
          <p:sp>
            <p:nvSpPr>
              <p:cNvPr id="25" name="TextBox 7"/>
              <p:cNvSpPr txBox="1">
                <a:spLocks noRot="1" noChangeAspect="1" noMove="1" noResize="1" noEditPoints="1" noAdjustHandles="1" noChangeArrowheads="1" noChangeShapeType="1" noTextEdit="1"/>
              </p:cNvSpPr>
              <p:nvPr/>
            </p:nvSpPr>
            <p:spPr>
              <a:xfrm>
                <a:off x="6294488" y="3238662"/>
                <a:ext cx="834651" cy="369332"/>
              </a:xfrm>
              <a:prstGeom prst="rect">
                <a:avLst/>
              </a:prstGeom>
              <a:blipFill>
                <a:blip r:embed="rId2"/>
                <a:stretch>
                  <a:fillRect b="-1639"/>
                </a:stretch>
              </a:blipFill>
            </p:spPr>
            <p:txBody>
              <a:bodyPr/>
              <a:lstStyle/>
              <a:p>
                <a:r>
                  <a:rPr lang="zh-CN" altLang="en-US">
                    <a:noFill/>
                  </a:rPr>
                  <a:t> </a:t>
                </a:r>
              </a:p>
            </p:txBody>
          </p:sp>
        </mc:Fallback>
      </mc:AlternateContent>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869" y="1634298"/>
            <a:ext cx="3086100" cy="2543175"/>
          </a:xfrm>
          <a:prstGeom prst="rect">
            <a:avLst/>
          </a:prstGeom>
        </p:spPr>
      </p:pic>
      <p:sp>
        <p:nvSpPr>
          <p:cNvPr id="26" name="文本框 25"/>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987497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4544" y="861352"/>
            <a:ext cx="8273056" cy="2831544"/>
          </a:xfrm>
          <a:prstGeom prst="rect">
            <a:avLst/>
          </a:prstGeom>
        </p:spPr>
        <p:txBody>
          <a:bodyPr wrap="square">
            <a:spAutoFit/>
          </a:bodyPr>
          <a:lstStyle/>
          <a:p>
            <a:pPr>
              <a:spcBef>
                <a:spcPts val="600"/>
              </a:spcBef>
              <a:spcAft>
                <a:spcPts val="1200"/>
              </a:spcAft>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LOF</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算法的相关</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续</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702900" indent="-342900" algn="just">
              <a:buSzPct val="70000"/>
              <a:buFont typeface="Wingdings" panose="05000000000000000000" pitchFamily="2" charset="2"/>
              <a:buChar char="Ø"/>
            </a:pP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局部</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可达</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密度</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local reachability density</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表示点</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邻域内点</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平均可达距离的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倒数</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702900" indent="-342900">
              <a:buSzPct val="70000"/>
              <a:buFont typeface="Wingdings" panose="05000000000000000000" pitchFamily="2" charset="2"/>
              <a:buChar char="Ø"/>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702900" indent="-342900">
              <a:buSzPct val="70000"/>
              <a:buFont typeface="Wingdings" panose="05000000000000000000" pitchFamily="2" charset="2"/>
              <a:buChar char="Ø"/>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60000">
              <a:buSzPct val="70000"/>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360000">
              <a:buSzPct val="70000"/>
            </a:pP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Box 2"/>
              <p:cNvSpPr txBox="1"/>
              <p:nvPr/>
            </p:nvSpPr>
            <p:spPr>
              <a:xfrm>
                <a:off x="2253142" y="2383117"/>
                <a:ext cx="5666470" cy="9396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a:rPr>
                        <m:t>𝑙𝑟𝑑</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r>
                        <a:rPr lang="en-US" altLang="zh-CN" sz="2400" b="0" i="1" smtClean="0">
                          <a:solidFill>
                            <a:srgbClr val="000000"/>
                          </a:solidFill>
                          <a:latin typeface="Cambria Math"/>
                        </a:rPr>
                        <m:t>=</m:t>
                      </m:r>
                      <m:f>
                        <m:fPr>
                          <m:type m:val="lin"/>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a:rPr>
                            <m:t>1</m:t>
                          </m:r>
                        </m:num>
                        <m:den>
                          <m:d>
                            <m:dPr>
                              <m:ctrlPr>
                                <a:rPr lang="en-US" altLang="zh-CN" sz="2400" b="0" i="1" smtClean="0">
                                  <a:solidFill>
                                    <a:srgbClr val="000000"/>
                                  </a:solidFill>
                                  <a:latin typeface="Cambria Math" panose="02040503050406030204" pitchFamily="18" charset="0"/>
                                </a:rPr>
                              </m:ctrlPr>
                            </m:dPr>
                            <m:e>
                              <m:f>
                                <m:fPr>
                                  <m:ctrlPr>
                                    <a:rPr lang="en-US" altLang="zh-CN" sz="2400" b="0" i="1" smtClean="0">
                                      <a:solidFill>
                                        <a:srgbClr val="000000"/>
                                      </a:solidFill>
                                      <a:latin typeface="Cambria Math" panose="02040503050406030204" pitchFamily="18" charset="0"/>
                                    </a:rPr>
                                  </m:ctrlPr>
                                </m:fPr>
                                <m:num>
                                  <m:nary>
                                    <m:naryPr>
                                      <m:chr m:val="∑"/>
                                      <m:limLoc m:val="subSup"/>
                                      <m:supHide m:val="on"/>
                                      <m:ctrlPr>
                                        <a:rPr lang="en-US" altLang="zh-CN" sz="2400" b="0" i="1" smtClean="0">
                                          <a:solidFill>
                                            <a:srgbClr val="000000"/>
                                          </a:solidFill>
                                          <a:latin typeface="Cambria Math" panose="02040503050406030204" pitchFamily="18" charset="0"/>
                                        </a:rPr>
                                      </m:ctrlPr>
                                    </m:naryPr>
                                    <m:sub>
                                      <m:r>
                                        <m:rPr>
                                          <m:brk m:alnAt="1"/>
                                        </m:rPr>
                                        <a:rPr lang="en-US" altLang="zh-CN" sz="2400" i="1">
                                          <a:solidFill>
                                            <a:srgbClr val="000000"/>
                                          </a:solidFill>
                                          <a:latin typeface="Cambria Math" panose="02040503050406030204" pitchFamily="18" charset="0"/>
                                        </a:rPr>
                                        <m:t>𝑝</m:t>
                                      </m:r>
                                      <m:r>
                                        <a:rPr lang="en-US" altLang="zh-CN" sz="2400" b="0" i="1" smtClean="0">
                                          <a:solidFill>
                                            <a:srgbClr val="000000"/>
                                          </a:solidFill>
                                          <a:latin typeface="Cambria Math"/>
                                          <a:ea typeface="Cambria Math"/>
                                        </a:rPr>
                                        <m:t>∈</m:t>
                                      </m:r>
                                      <m:sSub>
                                        <m:sSubPr>
                                          <m:ctrlPr>
                                            <a:rPr lang="en-US" altLang="zh-CN" sz="2400" b="0" i="1" smtClean="0">
                                              <a:solidFill>
                                                <a:srgbClr val="000000"/>
                                              </a:solidFill>
                                              <a:latin typeface="Cambria Math" panose="02040503050406030204" pitchFamily="18" charset="0"/>
                                              <a:ea typeface="Cambria Math"/>
                                            </a:rPr>
                                          </m:ctrlPr>
                                        </m:sSubPr>
                                        <m:e>
                                          <m:r>
                                            <a:rPr lang="en-US" altLang="zh-CN" sz="2400" b="0" i="1" smtClean="0">
                                              <a:solidFill>
                                                <a:srgbClr val="000000"/>
                                              </a:solidFill>
                                              <a:latin typeface="Cambria Math"/>
                                              <a:ea typeface="Cambria Math"/>
                                            </a:rPr>
                                            <m:t>𝑁</m:t>
                                          </m:r>
                                        </m:e>
                                        <m:sub>
                                          <m:r>
                                            <a:rPr lang="en-US" altLang="zh-CN" sz="2400" b="0" i="1" smtClean="0">
                                              <a:solidFill>
                                                <a:srgbClr val="000000"/>
                                              </a:solidFill>
                                              <a:latin typeface="Cambria Math"/>
                                              <a:ea typeface="Cambria Math"/>
                                            </a:rPr>
                                            <m:t>𝑘</m:t>
                                          </m:r>
                                        </m:sub>
                                      </m:sSub>
                                      <m:d>
                                        <m:dPr>
                                          <m:ctrlPr>
                                            <a:rPr lang="en-US" altLang="zh-CN" sz="2400" b="0" i="1" smtClean="0">
                                              <a:solidFill>
                                                <a:srgbClr val="000000"/>
                                              </a:solidFill>
                                              <a:latin typeface="Cambria Math" panose="02040503050406030204" pitchFamily="18" charset="0"/>
                                              <a:ea typeface="Cambria Math"/>
                                            </a:rPr>
                                          </m:ctrlPr>
                                        </m:dPr>
                                        <m:e>
                                          <m:r>
                                            <a:rPr lang="en-US" altLang="zh-CN" sz="2400" b="0" i="1" smtClean="0">
                                              <a:solidFill>
                                                <a:srgbClr val="000000"/>
                                              </a:solidFill>
                                              <a:latin typeface="Cambria Math" panose="02040503050406030204" pitchFamily="18" charset="0"/>
                                              <a:ea typeface="Cambria Math"/>
                                            </a:rPr>
                                            <m:t>𝑜</m:t>
                                          </m:r>
                                        </m:e>
                                      </m:d>
                                    </m:sub>
                                    <m:sup/>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𝑑</m:t>
                                          </m:r>
                                        </m:e>
                                        <m:sub>
                                          <m:r>
                                            <a:rPr lang="en-US" altLang="zh-CN" sz="2400" b="0" i="1" smtClean="0">
                                              <a:solidFill>
                                                <a:srgbClr val="000000"/>
                                              </a:solidFill>
                                              <a:latin typeface="Cambria Math"/>
                                            </a:rPr>
                                            <m:t>𝑘</m:t>
                                          </m:r>
                                        </m:sub>
                                      </m:sSub>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r>
                                            <a:rPr lang="en-US" altLang="zh-CN" sz="2400" b="0" i="1" smtClean="0">
                                              <a:solidFill>
                                                <a:srgbClr val="000000"/>
                                              </a:solidFill>
                                              <a:latin typeface="Cambria Math"/>
                                            </a:rPr>
                                            <m:t>,</m:t>
                                          </m:r>
                                          <m:r>
                                            <a:rPr lang="en-US" altLang="zh-CN" sz="2400" b="0" i="1" smtClean="0">
                                              <a:solidFill>
                                                <a:srgbClr val="000000"/>
                                              </a:solidFill>
                                              <a:latin typeface="Cambria Math" panose="02040503050406030204" pitchFamily="18" charset="0"/>
                                            </a:rPr>
                                            <m:t>𝑝</m:t>
                                          </m:r>
                                        </m:e>
                                      </m:d>
                                    </m:e>
                                  </m:nary>
                                </m:num>
                                <m:den>
                                  <m:d>
                                    <m:dPr>
                                      <m:begChr m:val="|"/>
                                      <m:endChr m:val="|"/>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𝑁</m:t>
                                          </m:r>
                                        </m:e>
                                        <m:sub>
                                          <m:r>
                                            <a:rPr lang="en-US" altLang="zh-CN" sz="2400" b="0" i="1" smtClean="0">
                                              <a:solidFill>
                                                <a:srgbClr val="000000"/>
                                              </a:solidFill>
                                              <a:latin typeface="Cambria Math"/>
                                            </a:rPr>
                                            <m:t>𝑘</m:t>
                                          </m:r>
                                        </m:sub>
                                      </m:sSub>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e>
                                  </m:d>
                                </m:den>
                              </m:f>
                            </m:e>
                          </m:d>
                        </m:den>
                      </m:f>
                    </m:oMath>
                  </m:oMathPara>
                </a14:m>
                <a:endParaRPr lang="zh-CN" altLang="en-US" sz="2000" dirty="0">
                  <a:solidFill>
                    <a:srgbClr val="000000"/>
                  </a:solidFill>
                </a:endParaRPr>
              </a:p>
            </p:txBody>
          </p:sp>
        </mc:Choice>
        <mc:Fallback xmlns="">
          <p:sp>
            <p:nvSpPr>
              <p:cNvPr id="28" name="TextBox 2"/>
              <p:cNvSpPr txBox="1">
                <a:spLocks noRot="1" noChangeAspect="1" noMove="1" noResize="1" noEditPoints="1" noAdjustHandles="1" noChangeArrowheads="1" noChangeShapeType="1" noTextEdit="1"/>
              </p:cNvSpPr>
              <p:nvPr/>
            </p:nvSpPr>
            <p:spPr>
              <a:xfrm>
                <a:off x="2253142" y="2383117"/>
                <a:ext cx="5666470" cy="939681"/>
              </a:xfrm>
              <a:prstGeom prst="rect">
                <a:avLst/>
              </a:prstGeom>
              <a:blipFill>
                <a:blip r:embed="rId2"/>
                <a:stretch>
                  <a:fillRect/>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A39CF9FF-C7FD-47D2-8605-CCD1D5369BF5}"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16</a:t>
            </a:fld>
            <a:endParaRPr lang="zh-CN" altLang="en-US"/>
          </a:p>
        </p:txBody>
      </p:sp>
      <mc:AlternateContent xmlns:mc="http://schemas.openxmlformats.org/markup-compatibility/2006" xmlns:a14="http://schemas.microsoft.com/office/drawing/2010/main">
        <mc:Choice Requires="a14">
          <p:sp>
            <p:nvSpPr>
              <p:cNvPr id="29" name="TextBox 5"/>
              <p:cNvSpPr txBox="1"/>
              <p:nvPr/>
            </p:nvSpPr>
            <p:spPr>
              <a:xfrm>
                <a:off x="1158919" y="4800892"/>
                <a:ext cx="7356431" cy="11852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solidFill>
                                <a:srgbClr val="000000"/>
                              </a:solidFill>
                              <a:latin typeface="Cambria Math" panose="02040503050406030204" pitchFamily="18" charset="0"/>
                            </a:rPr>
                          </m:ctrlPr>
                        </m:sSubPr>
                        <m:e>
                          <m:r>
                            <a:rPr lang="en-US" altLang="zh-CN" sz="2400" i="1">
                              <a:solidFill>
                                <a:srgbClr val="000000"/>
                              </a:solidFill>
                              <a:latin typeface="Cambria Math"/>
                            </a:rPr>
                            <m:t>𝐿𝑂𝐹</m:t>
                          </m:r>
                        </m:e>
                        <m:sub>
                          <m:r>
                            <a:rPr lang="en-US" altLang="zh-CN" sz="2400" b="0" i="1" smtClean="0">
                              <a:solidFill>
                                <a:srgbClr val="000000"/>
                              </a:solidFill>
                              <a:latin typeface="Cambria Math"/>
                            </a:rPr>
                            <m:t>𝑘</m:t>
                          </m:r>
                        </m:sub>
                      </m:sSub>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r>
                        <a:rPr lang="en-US" altLang="zh-CN" sz="2400" b="0" i="1" smtClean="0">
                          <a:solidFill>
                            <a:srgbClr val="000000"/>
                          </a:solidFill>
                          <a:latin typeface="Cambria Math"/>
                        </a:rPr>
                        <m:t>=</m:t>
                      </m:r>
                      <m:f>
                        <m:fPr>
                          <m:ctrlPr>
                            <a:rPr lang="en-US" altLang="zh-CN" sz="2400" b="0" i="1" smtClean="0">
                              <a:solidFill>
                                <a:srgbClr val="000000"/>
                              </a:solidFill>
                              <a:latin typeface="Cambria Math" panose="02040503050406030204" pitchFamily="18" charset="0"/>
                            </a:rPr>
                          </m:ctrlPr>
                        </m:fPr>
                        <m:num>
                          <m:nary>
                            <m:naryPr>
                              <m:chr m:val="∑"/>
                              <m:limLoc m:val="subSup"/>
                              <m:supHide m:val="on"/>
                              <m:ctrlPr>
                                <a:rPr lang="en-US" altLang="zh-CN" sz="2400" b="0" i="1" smtClean="0">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𝑝</m:t>
                              </m:r>
                              <m:r>
                                <a:rPr lang="en-US" altLang="zh-CN" sz="2400" b="0" i="1" smtClean="0">
                                  <a:solidFill>
                                    <a:srgbClr val="000000"/>
                                  </a:solidFill>
                                  <a:latin typeface="Cambria Math"/>
                                  <a:ea typeface="Cambria Math"/>
                                </a:rPr>
                                <m:t>∈</m:t>
                              </m:r>
                              <m:sSub>
                                <m:sSubPr>
                                  <m:ctrlPr>
                                    <a:rPr lang="en-US" altLang="zh-CN" sz="2400" b="0" i="1" smtClean="0">
                                      <a:solidFill>
                                        <a:srgbClr val="000000"/>
                                      </a:solidFill>
                                      <a:latin typeface="Cambria Math" panose="02040503050406030204" pitchFamily="18" charset="0"/>
                                      <a:ea typeface="Cambria Math"/>
                                    </a:rPr>
                                  </m:ctrlPr>
                                </m:sSubPr>
                                <m:e>
                                  <m:r>
                                    <a:rPr lang="en-US" altLang="zh-CN" sz="2400" b="0" i="1" smtClean="0">
                                      <a:solidFill>
                                        <a:srgbClr val="000000"/>
                                      </a:solidFill>
                                      <a:latin typeface="Cambria Math"/>
                                      <a:ea typeface="Cambria Math"/>
                                    </a:rPr>
                                    <m:t>𝑁</m:t>
                                  </m:r>
                                </m:e>
                                <m:sub>
                                  <m:r>
                                    <a:rPr lang="en-US" altLang="zh-CN" sz="2400" b="0" i="1" smtClean="0">
                                      <a:solidFill>
                                        <a:srgbClr val="000000"/>
                                      </a:solidFill>
                                      <a:latin typeface="Cambria Math"/>
                                      <a:ea typeface="Cambria Math"/>
                                    </a:rPr>
                                    <m:t>𝑘</m:t>
                                  </m:r>
                                </m:sub>
                              </m:sSub>
                              <m:d>
                                <m:dPr>
                                  <m:ctrlPr>
                                    <a:rPr lang="en-US" altLang="zh-CN" sz="2400" b="0" i="1" smtClean="0">
                                      <a:solidFill>
                                        <a:srgbClr val="000000"/>
                                      </a:solidFill>
                                      <a:latin typeface="Cambria Math" panose="02040503050406030204" pitchFamily="18" charset="0"/>
                                      <a:ea typeface="Cambria Math"/>
                                    </a:rPr>
                                  </m:ctrlPr>
                                </m:dPr>
                                <m:e>
                                  <m:r>
                                    <a:rPr lang="en-US" altLang="zh-CN" sz="2400" b="0" i="1" smtClean="0">
                                      <a:solidFill>
                                        <a:srgbClr val="000000"/>
                                      </a:solidFill>
                                      <a:latin typeface="Cambria Math" panose="02040503050406030204" pitchFamily="18" charset="0"/>
                                      <a:ea typeface="Cambria Math"/>
                                    </a:rPr>
                                    <m:t>𝑜</m:t>
                                  </m:r>
                                </m:e>
                              </m:d>
                            </m:sub>
                            <m:sup/>
                            <m:e>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a:rPr>
                                    <m:t>𝑙𝑟𝑑</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𝑝</m:t>
                                      </m:r>
                                    </m:e>
                                  </m:d>
                                </m:num>
                                <m:den>
                                  <m:r>
                                    <a:rPr lang="en-US" altLang="zh-CN" sz="2400" b="0" i="1" smtClean="0">
                                      <a:solidFill>
                                        <a:srgbClr val="000000"/>
                                      </a:solidFill>
                                      <a:latin typeface="Cambria Math"/>
                                    </a:rPr>
                                    <m:t>𝑙𝑟𝑑</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den>
                              </m:f>
                            </m:e>
                          </m:nary>
                        </m:num>
                        <m:den>
                          <m:d>
                            <m:dPr>
                              <m:begChr m:val="|"/>
                              <m:endChr m:val="|"/>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𝑁</m:t>
                                  </m:r>
                                </m:e>
                                <m:sub>
                                  <m:r>
                                    <a:rPr lang="en-US" altLang="zh-CN" sz="2400" b="0" i="1" smtClean="0">
                                      <a:solidFill>
                                        <a:srgbClr val="000000"/>
                                      </a:solidFill>
                                      <a:latin typeface="Cambria Math"/>
                                    </a:rPr>
                                    <m:t>𝑘</m:t>
                                  </m:r>
                                </m:sub>
                              </m:sSub>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e>
                          </m:d>
                        </m:den>
                      </m:f>
                      <m:r>
                        <a:rPr lang="en-US" altLang="zh-CN" sz="2400" b="0" i="1" smtClean="0">
                          <a:solidFill>
                            <a:srgbClr val="000000"/>
                          </a:solidFill>
                          <a:latin typeface="Cambria Math"/>
                        </a:rPr>
                        <m:t>=</m:t>
                      </m:r>
                      <m:f>
                        <m:fPr>
                          <m:type m:val="lin"/>
                          <m:ctrlPr>
                            <a:rPr lang="en-US" altLang="zh-CN" sz="2400" i="1" smtClean="0">
                              <a:solidFill>
                                <a:srgbClr val="000000"/>
                              </a:solidFill>
                              <a:latin typeface="Cambria Math" panose="02040503050406030204" pitchFamily="18" charset="0"/>
                            </a:rPr>
                          </m:ctrlPr>
                        </m:fPr>
                        <m:num>
                          <m:f>
                            <m:fPr>
                              <m:ctrlPr>
                                <a:rPr lang="en-US" altLang="zh-CN" sz="2400" i="1">
                                  <a:solidFill>
                                    <a:srgbClr val="000000"/>
                                  </a:solidFill>
                                  <a:latin typeface="Cambria Math" panose="02040503050406030204" pitchFamily="18" charset="0"/>
                                </a:rPr>
                              </m:ctrlPr>
                            </m:fPr>
                            <m:num>
                              <m:nary>
                                <m:naryPr>
                                  <m:chr m:val="∑"/>
                                  <m:limLoc m:val="subSup"/>
                                  <m:supHide m:val="on"/>
                                  <m:ctrlPr>
                                    <a:rPr lang="en-US" altLang="zh-CN" sz="2400" i="1">
                                      <a:solidFill>
                                        <a:srgbClr val="000000"/>
                                      </a:solidFill>
                                      <a:latin typeface="Cambria Math" panose="02040503050406030204" pitchFamily="18" charset="0"/>
                                    </a:rPr>
                                  </m:ctrlPr>
                                </m:naryPr>
                                <m:sub>
                                  <m:r>
                                    <m:rPr>
                                      <m:brk m:alnAt="9"/>
                                    </m:rPr>
                                    <a:rPr lang="en-US" altLang="zh-CN" sz="2400" i="1">
                                      <a:solidFill>
                                        <a:srgbClr val="000000"/>
                                      </a:solidFill>
                                      <a:latin typeface="Cambria Math"/>
                                    </a:rPr>
                                    <m:t>𝐵</m:t>
                                  </m:r>
                                  <m:r>
                                    <a:rPr lang="en-US" altLang="zh-CN" sz="2400" i="1">
                                      <a:solidFill>
                                        <a:srgbClr val="000000"/>
                                      </a:solidFill>
                                      <a:latin typeface="Cambria Math"/>
                                      <a:ea typeface="Cambria Math"/>
                                    </a:rPr>
                                    <m:t>∈</m:t>
                                  </m:r>
                                  <m:sSub>
                                    <m:sSubPr>
                                      <m:ctrlPr>
                                        <a:rPr lang="en-US" altLang="zh-CN" sz="2400" i="1">
                                          <a:solidFill>
                                            <a:srgbClr val="000000"/>
                                          </a:solidFill>
                                          <a:latin typeface="Cambria Math" panose="02040503050406030204" pitchFamily="18" charset="0"/>
                                          <a:ea typeface="Cambria Math"/>
                                        </a:rPr>
                                      </m:ctrlPr>
                                    </m:sSubPr>
                                    <m:e>
                                      <m:r>
                                        <a:rPr lang="en-US" altLang="zh-CN" sz="2400" i="1">
                                          <a:solidFill>
                                            <a:srgbClr val="000000"/>
                                          </a:solidFill>
                                          <a:latin typeface="Cambria Math"/>
                                          <a:ea typeface="Cambria Math"/>
                                        </a:rPr>
                                        <m:t>𝑁</m:t>
                                      </m:r>
                                    </m:e>
                                    <m:sub>
                                      <m:r>
                                        <a:rPr lang="en-US" altLang="zh-CN" sz="2400" i="1">
                                          <a:solidFill>
                                            <a:srgbClr val="000000"/>
                                          </a:solidFill>
                                          <a:latin typeface="Cambria Math"/>
                                          <a:ea typeface="Cambria Math"/>
                                        </a:rPr>
                                        <m:t>𝑘</m:t>
                                      </m:r>
                                    </m:sub>
                                  </m:sSub>
                                  <m:d>
                                    <m:dPr>
                                      <m:ctrlPr>
                                        <a:rPr lang="en-US" altLang="zh-CN" sz="2400" i="1">
                                          <a:solidFill>
                                            <a:srgbClr val="000000"/>
                                          </a:solidFill>
                                          <a:latin typeface="Cambria Math" panose="02040503050406030204" pitchFamily="18" charset="0"/>
                                          <a:ea typeface="Cambria Math"/>
                                        </a:rPr>
                                      </m:ctrlPr>
                                    </m:dPr>
                                    <m:e>
                                      <m:r>
                                        <a:rPr lang="en-US" altLang="zh-CN" sz="2400" b="0" i="1" smtClean="0">
                                          <a:solidFill>
                                            <a:srgbClr val="000000"/>
                                          </a:solidFill>
                                          <a:latin typeface="Cambria Math" panose="02040503050406030204" pitchFamily="18" charset="0"/>
                                          <a:ea typeface="Cambria Math"/>
                                        </a:rPr>
                                        <m:t>𝑜</m:t>
                                      </m:r>
                                    </m:e>
                                  </m:d>
                                </m:sub>
                                <m:sup/>
                                <m:e>
                                  <m:r>
                                    <a:rPr lang="en-US" altLang="zh-CN" sz="2400" i="1">
                                      <a:solidFill>
                                        <a:srgbClr val="000000"/>
                                      </a:solidFill>
                                      <a:latin typeface="Cambria Math"/>
                                      <a:ea typeface="Cambria Math"/>
                                    </a:rPr>
                                    <m:t>𝑙𝑟𝑑</m:t>
                                  </m:r>
                                  <m:d>
                                    <m:dPr>
                                      <m:ctrlPr>
                                        <a:rPr lang="en-US" altLang="zh-CN" sz="2400" i="1">
                                          <a:solidFill>
                                            <a:srgbClr val="000000"/>
                                          </a:solidFill>
                                          <a:latin typeface="Cambria Math" panose="02040503050406030204" pitchFamily="18" charset="0"/>
                                          <a:ea typeface="Cambria Math"/>
                                        </a:rPr>
                                      </m:ctrlPr>
                                    </m:dPr>
                                    <m:e>
                                      <m:r>
                                        <a:rPr lang="en-US" altLang="zh-CN" sz="2400" b="0" i="1" smtClean="0">
                                          <a:solidFill>
                                            <a:srgbClr val="000000"/>
                                          </a:solidFill>
                                          <a:latin typeface="Cambria Math" panose="02040503050406030204" pitchFamily="18" charset="0"/>
                                          <a:ea typeface="Cambria Math"/>
                                        </a:rPr>
                                        <m:t>𝑝</m:t>
                                      </m:r>
                                    </m:e>
                                  </m:d>
                                </m:e>
                              </m:nary>
                            </m:num>
                            <m:den>
                              <m:d>
                                <m:dPr>
                                  <m:begChr m:val="|"/>
                                  <m:endChr m:val="|"/>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a:rPr>
                                        <m:t>𝑁</m:t>
                                      </m:r>
                                    </m:e>
                                    <m:sub>
                                      <m:r>
                                        <a:rPr lang="en-US" altLang="zh-CN" sz="2400" i="1">
                                          <a:solidFill>
                                            <a:srgbClr val="000000"/>
                                          </a:solidFill>
                                          <a:latin typeface="Cambria Math"/>
                                        </a:rPr>
                                        <m:t>𝑘</m:t>
                                      </m:r>
                                    </m:sub>
                                  </m:sSub>
                                  <m:d>
                                    <m:dPr>
                                      <m:ctrlPr>
                                        <a:rPr lang="en-US" altLang="zh-CN" sz="240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e>
                              </m:d>
                            </m:den>
                          </m:f>
                        </m:num>
                        <m:den>
                          <m:r>
                            <a:rPr lang="en-US" altLang="zh-CN" sz="2400" b="0" i="1" smtClean="0">
                              <a:solidFill>
                                <a:srgbClr val="000000"/>
                              </a:solidFill>
                              <a:latin typeface="Cambria Math"/>
                            </a:rPr>
                            <m:t>𝑙𝑟𝑑</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𝑜</m:t>
                              </m:r>
                            </m:e>
                          </m:d>
                        </m:den>
                      </m:f>
                    </m:oMath>
                  </m:oMathPara>
                </a14:m>
                <a:endParaRPr lang="zh-CN" altLang="en-US" sz="2000" dirty="0">
                  <a:solidFill>
                    <a:srgbClr val="000000"/>
                  </a:solidFill>
                </a:endParaRPr>
              </a:p>
            </p:txBody>
          </p:sp>
        </mc:Choice>
        <mc:Fallback xmlns="">
          <p:sp>
            <p:nvSpPr>
              <p:cNvPr id="29" name="TextBox 5"/>
              <p:cNvSpPr txBox="1">
                <a:spLocks noRot="1" noChangeAspect="1" noMove="1" noResize="1" noEditPoints="1" noAdjustHandles="1" noChangeArrowheads="1" noChangeShapeType="1" noTextEdit="1"/>
              </p:cNvSpPr>
              <p:nvPr/>
            </p:nvSpPr>
            <p:spPr>
              <a:xfrm>
                <a:off x="1158919" y="4800892"/>
                <a:ext cx="7356431" cy="1185261"/>
              </a:xfrm>
              <a:prstGeom prst="rect">
                <a:avLst/>
              </a:prstGeom>
              <a:blipFill>
                <a:blip r:embed="rId3"/>
                <a:stretch>
                  <a:fillRect/>
                </a:stretch>
              </a:blipFill>
            </p:spPr>
            <p:txBody>
              <a:bodyPr/>
              <a:lstStyle/>
              <a:p>
                <a:r>
                  <a:rPr lang="zh-CN" altLang="en-US">
                    <a:noFill/>
                  </a:rPr>
                  <a:t> </a:t>
                </a:r>
              </a:p>
            </p:txBody>
          </p:sp>
        </mc:Fallback>
      </mc:AlternateContent>
      <p:sp>
        <p:nvSpPr>
          <p:cNvPr id="9" name="文本框 8"/>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p:nvPr/>
        </p:nvSpPr>
        <p:spPr>
          <a:xfrm>
            <a:off x="464544" y="3650866"/>
            <a:ext cx="8273056" cy="1200329"/>
          </a:xfrm>
          <a:prstGeom prst="rect">
            <a:avLst/>
          </a:prstGeom>
        </p:spPr>
        <p:txBody>
          <a:bodyPr wrap="square">
            <a:spAutoFit/>
          </a:bodyPr>
          <a:lstStyle/>
          <a:p>
            <a:pPr marL="702900" indent="-342900" algn="just">
              <a:buSzPct val="70000"/>
              <a:buFont typeface="Wingdings" panose="05000000000000000000" pitchFamily="2" charset="2"/>
              <a:buChar char="Ø"/>
            </a:pP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点</a:t>
            </a:r>
            <a:r>
              <a:rPr lang="en-US" altLang="zh-CN" sz="2400" b="1" i="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的局部离群因子</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(local outlier factor)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表示点</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的邻域点</a:t>
            </a:r>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的局部可达密度与点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的局部可达密度之比的平均数</a:t>
            </a: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67123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C6B683-1236-4C95-9D20-9DE60CAF7D11}"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17</a:t>
            </a:fld>
            <a:endParaRPr lang="zh-CN" altLang="en-US"/>
          </a:p>
        </p:txBody>
      </p:sp>
      <p:pic>
        <p:nvPicPr>
          <p:cNvPr id="5" name="Picture 2" descr="File:LOF.svg">
            <a:hlinkClick r:id="rId2"/>
          </p:cNvPr>
          <p:cNvPicPr>
            <a:picLocks noChangeAspect="1" noChangeArrowheads="1"/>
          </p:cNvPicPr>
          <p:nvPr/>
        </p:nvPicPr>
        <p:blipFill>
          <a:blip r:embed="rId3"/>
          <a:srcRect/>
          <a:stretch>
            <a:fillRect/>
          </a:stretch>
        </p:blipFill>
        <p:spPr bwMode="auto">
          <a:xfrm>
            <a:off x="1589657" y="908504"/>
            <a:ext cx="5812285" cy="5191126"/>
          </a:xfrm>
          <a:prstGeom prst="rect">
            <a:avLst/>
          </a:prstGeom>
          <a:noFill/>
        </p:spPr>
      </p:pic>
      <p:sp>
        <p:nvSpPr>
          <p:cNvPr id="8" name="文本框 7"/>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页脚占位符 5"/>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683520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EEF65-B580-4E2F-9104-6ECA9A0A9495}"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18</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数据变换</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Picture 2" descr="http://www.7gadgets.com/wp-content/uploads/2007/12/f_takaratomy_transformers.jpg"/>
          <p:cNvPicPr>
            <a:picLocks noChangeAspect="1" noChangeArrowheads="1"/>
          </p:cNvPicPr>
          <p:nvPr/>
        </p:nvPicPr>
        <p:blipFill>
          <a:blip r:embed="rId2"/>
          <a:srcRect/>
          <a:stretch>
            <a:fillRect/>
          </a:stretch>
        </p:blipFill>
        <p:spPr bwMode="auto">
          <a:xfrm>
            <a:off x="4847907" y="3395518"/>
            <a:ext cx="3220085" cy="2514600"/>
          </a:xfrm>
          <a:prstGeom prst="rect">
            <a:avLst/>
          </a:prstGeom>
          <a:noFill/>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507" y="3883891"/>
            <a:ext cx="2856634" cy="222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400050" y="876017"/>
            <a:ext cx="8337550" cy="2677656"/>
          </a:xfrm>
          <a:prstGeom prst="rect">
            <a:avLst/>
          </a:prstGeom>
        </p:spPr>
        <p:txBody>
          <a:bodyPr wrap="square">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数据预处理过程中，不同的数据适合不同的数据挖掘算。数据变换是一种将原始数据变换成较好数据格式的方法，以便作为数据处理前特定数据挖掘算法的输入。数据变换策略包括如下</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几种：</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SzPct val="7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类型转换</a:t>
            </a:r>
            <a:endParaRPr lang="en-US" altLang="zh-CN" sz="2400" b="1" dirty="0" smtClean="0">
              <a:latin typeface="楷体" panose="02010609060101010101" pitchFamily="49" charset="-122"/>
              <a:ea typeface="楷体" panose="02010609060101010101" pitchFamily="49" charset="-122"/>
            </a:endParaRPr>
          </a:p>
          <a:p>
            <a:pPr marL="342900" indent="-342900" algn="just">
              <a:buSzPct val="7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规范化</a:t>
            </a:r>
            <a:endParaRPr lang="en-US" altLang="zh-CN" sz="2400" b="1" dirty="0" smtClean="0">
              <a:latin typeface="楷体" panose="02010609060101010101" pitchFamily="49" charset="-122"/>
              <a:ea typeface="楷体" panose="02010609060101010101" pitchFamily="49" charset="-122"/>
            </a:endParaRPr>
          </a:p>
          <a:p>
            <a:pPr marL="342900" indent="-342900" algn="just">
              <a:buSzPct val="7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采样</a:t>
            </a:r>
            <a:endParaRPr lang="zh-CN" altLang="en-US" sz="2400" b="1" dirty="0">
              <a:latin typeface="楷体" panose="02010609060101010101" pitchFamily="49" charset="-122"/>
              <a:ea typeface="楷体" panose="02010609060101010101" pitchFamily="49" charset="-122"/>
            </a:endParaRPr>
          </a:p>
        </p:txBody>
      </p:sp>
      <p:sp>
        <p:nvSpPr>
          <p:cNvPr id="6" name="页脚占位符 5"/>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878773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B9B9A-E18B-4267-A970-BA72A0EC6E15}"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19</a:t>
            </a:fld>
            <a:endParaRPr lang="zh-CN" altLang="en-US"/>
          </a:p>
        </p:txBody>
      </p:sp>
      <p:sp>
        <p:nvSpPr>
          <p:cNvPr id="7" name="矩形 6"/>
          <p:cNvSpPr/>
          <p:nvPr/>
        </p:nvSpPr>
        <p:spPr>
          <a:xfrm>
            <a:off x="415636" y="852902"/>
            <a:ext cx="8728364" cy="5016758"/>
          </a:xfrm>
          <a:prstGeom prst="rect">
            <a:avLst/>
          </a:prstGeom>
        </p:spPr>
        <p:txBody>
          <a:bodyPr wrap="square">
            <a:spAutoFit/>
          </a:bodyPr>
          <a:lstStyle/>
          <a:p>
            <a:pPr>
              <a:spcBef>
                <a:spcPts val="2400"/>
              </a:spcBef>
              <a:buSzPct val="7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连续型</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lvl="1"/>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实值</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温度</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身高</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体重</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2400"/>
              </a:spcBef>
              <a:buSzPct val="70000"/>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离散型</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lvl="1"/>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整数值</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人数 </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lvl="1">
              <a:spcBef>
                <a:spcPts val="2400"/>
              </a:spcBef>
              <a:buSzPct val="70000"/>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序数型</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lvl="1"/>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排名</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优</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良</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差</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lvl="1">
              <a:spcBef>
                <a:spcPts val="2400"/>
              </a:spcBef>
              <a:buSzPct val="70000"/>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名词型</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lvl="1"/>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职业</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教师</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工人</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销售员</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0" lvl="1">
              <a:spcBef>
                <a:spcPts val="2400"/>
              </a:spcBef>
              <a:buSzPct val="70000"/>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字符型</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612000" lvl="1"/>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文本</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“Tsinghua University”,  “</a:t>
            </a: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No. 123, </a:t>
            </a:r>
            <a:r>
              <a:rPr lang="en-AU" altLang="zh-CN" sz="2400" b="1" dirty="0" err="1">
                <a:latin typeface="Times New Roman" panose="02020603050405020304" pitchFamily="18" charset="0"/>
                <a:ea typeface="楷体" panose="02010609060101010101" pitchFamily="49" charset="-122"/>
                <a:cs typeface="Times New Roman" panose="02020603050405020304" pitchFamily="18" charset="0"/>
              </a:rPr>
              <a:t>Pingan</a:t>
            </a: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 Avenue” …</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3.3.1 </a:t>
            </a:r>
            <a:r>
              <a:rPr lang="zh-CN" altLang="en-US" sz="3600" b="1" dirty="0">
                <a:latin typeface="黑体" panose="02010609060101010101" pitchFamily="49" charset="-122"/>
                <a:ea typeface="黑体" panose="02010609060101010101" pitchFamily="49" charset="-122"/>
                <a:cs typeface="Times New Roman" panose="02020603050405020304" pitchFamily="18" charset="0"/>
              </a:rPr>
              <a:t>类型转换</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844212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293209"/>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第三章</a:t>
            </a:r>
            <a:r>
              <a:rPr lang="zh-CN" altLang="en-US" sz="4400" b="1" dirty="0">
                <a:latin typeface="黑体" pitchFamily="49" charset="-122"/>
                <a:ea typeface="黑体" pitchFamily="49" charset="-122"/>
              </a:rPr>
              <a:t>：数据预处理</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抽丝剥茧 去伪存真</a:t>
            </a: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8033204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FBE12A-64D3-411E-BB95-9A69298A7826}"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20</a:t>
            </a:fld>
            <a:endParaRPr lang="zh-CN" altLang="en-US"/>
          </a:p>
        </p:txBody>
      </p:sp>
      <p:cxnSp>
        <p:nvCxnSpPr>
          <p:cNvPr id="5" name="直接箭头连接符 4"/>
          <p:cNvCxnSpPr/>
          <p:nvPr/>
        </p:nvCxnSpPr>
        <p:spPr>
          <a:xfrm>
            <a:off x="1924050" y="5192295"/>
            <a:ext cx="6083877" cy="1395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9050" y="3259705"/>
            <a:ext cx="3886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686912" y="5020574"/>
            <a:ext cx="304800" cy="3048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022312" y="5048251"/>
            <a:ext cx="304800" cy="304800"/>
          </a:xfrm>
          <a:prstGeom prst="ellipse">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246966" y="5039895"/>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rot="10800000">
            <a:off x="1154299" y="2861025"/>
            <a:ext cx="553998" cy="621324"/>
          </a:xfrm>
          <a:prstGeom prst="rect">
            <a:avLst/>
          </a:prstGeom>
          <a:noFill/>
        </p:spPr>
        <p:txBody>
          <a:bodyPr vert="eaVert"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Size</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3" name="TextBox 25"/>
          <p:cNvSpPr txBox="1"/>
          <p:nvPr/>
        </p:nvSpPr>
        <p:spPr>
          <a:xfrm>
            <a:off x="4701430" y="5593746"/>
            <a:ext cx="936475"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cs typeface="Times New Roman" panose="02020603050405020304" pitchFamily="18" charset="0"/>
              </a:rPr>
              <a:t>Color</a:t>
            </a:r>
            <a:endParaRPr lang="en-US" sz="2400" b="1" dirty="0">
              <a:solidFill>
                <a:srgbClr val="000000"/>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3.3.1 </a:t>
            </a:r>
            <a:r>
              <a:rPr lang="zh-CN" altLang="en-US" sz="3600" b="1" dirty="0">
                <a:latin typeface="黑体" panose="02010609060101010101" pitchFamily="49" charset="-122"/>
                <a:ea typeface="黑体" panose="02010609060101010101" pitchFamily="49" charset="-122"/>
                <a:cs typeface="Times New Roman" panose="02020603050405020304" pitchFamily="18" charset="0"/>
              </a:rPr>
              <a:t>类型转换</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0" name="文本框 29"/>
          <p:cNvSpPr txBox="1"/>
          <p:nvPr/>
        </p:nvSpPr>
        <p:spPr>
          <a:xfrm>
            <a:off x="1625328" y="1991802"/>
            <a:ext cx="269947" cy="369332"/>
          </a:xfrm>
          <a:prstGeom prst="rect">
            <a:avLst/>
          </a:prstGeom>
          <a:noFill/>
        </p:spPr>
        <p:txBody>
          <a:bodyPr wrap="square" rtlCol="0">
            <a:spAutoFit/>
          </a:bodyPr>
          <a:lstStyle/>
          <a:p>
            <a:r>
              <a:rPr lang="en-US" altLang="zh-CN" dirty="0" smtClean="0"/>
              <a:t>4</a:t>
            </a:r>
            <a:endParaRPr lang="zh-CN" altLang="en-US" dirty="0"/>
          </a:p>
        </p:txBody>
      </p:sp>
      <p:sp>
        <p:nvSpPr>
          <p:cNvPr id="31" name="文本框 30"/>
          <p:cNvSpPr txBox="1"/>
          <p:nvPr/>
        </p:nvSpPr>
        <p:spPr>
          <a:xfrm>
            <a:off x="1616093" y="2741172"/>
            <a:ext cx="269947" cy="369332"/>
          </a:xfrm>
          <a:prstGeom prst="rect">
            <a:avLst/>
          </a:prstGeom>
          <a:noFill/>
        </p:spPr>
        <p:txBody>
          <a:bodyPr wrap="square" rtlCol="0">
            <a:spAutoFit/>
          </a:bodyPr>
          <a:lstStyle/>
          <a:p>
            <a:r>
              <a:rPr lang="en-US" altLang="zh-CN" dirty="0" smtClean="0"/>
              <a:t>3</a:t>
            </a:r>
            <a:endParaRPr lang="zh-CN" altLang="en-US" dirty="0"/>
          </a:p>
        </p:txBody>
      </p:sp>
      <p:sp>
        <p:nvSpPr>
          <p:cNvPr id="32" name="文本框 31"/>
          <p:cNvSpPr txBox="1"/>
          <p:nvPr/>
        </p:nvSpPr>
        <p:spPr>
          <a:xfrm>
            <a:off x="1622994" y="3577849"/>
            <a:ext cx="269947" cy="369332"/>
          </a:xfrm>
          <a:prstGeom prst="rect">
            <a:avLst/>
          </a:prstGeom>
          <a:noFill/>
        </p:spPr>
        <p:txBody>
          <a:bodyPr wrap="square" rtlCol="0">
            <a:spAutoFit/>
          </a:bodyPr>
          <a:lstStyle/>
          <a:p>
            <a:r>
              <a:rPr lang="en-US" altLang="zh-CN" dirty="0" smtClean="0"/>
              <a:t>2</a:t>
            </a:r>
            <a:endParaRPr lang="zh-CN" altLang="en-US" dirty="0"/>
          </a:p>
        </p:txBody>
      </p:sp>
      <p:sp>
        <p:nvSpPr>
          <p:cNvPr id="33" name="文本框 32"/>
          <p:cNvSpPr txBox="1"/>
          <p:nvPr/>
        </p:nvSpPr>
        <p:spPr>
          <a:xfrm>
            <a:off x="1602877" y="4345823"/>
            <a:ext cx="269947" cy="369332"/>
          </a:xfrm>
          <a:prstGeom prst="rect">
            <a:avLst/>
          </a:prstGeom>
          <a:noFill/>
        </p:spPr>
        <p:txBody>
          <a:bodyPr wrap="square" rtlCol="0">
            <a:spAutoFit/>
          </a:bodyPr>
          <a:lstStyle/>
          <a:p>
            <a:r>
              <a:rPr lang="en-US" altLang="zh-CN" dirty="0" smtClean="0"/>
              <a:t>1</a:t>
            </a:r>
            <a:endParaRPr lang="zh-CN" altLang="en-US" dirty="0"/>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3895" y="4254710"/>
            <a:ext cx="324000" cy="328817"/>
          </a:xfrm>
          <a:prstGeom prst="rect">
            <a:avLst/>
          </a:prstGeom>
        </p:spPr>
      </p:pic>
      <p:pic>
        <p:nvPicPr>
          <p:cNvPr id="43" name="图片 42"/>
          <p:cNvPicPr>
            <a:picLocks noChangeAspect="1"/>
          </p:cNvPicPr>
          <p:nvPr/>
        </p:nvPicPr>
        <p:blipFill rotWithShape="1">
          <a:blip r:embed="rId3" cstate="print">
            <a:extLst>
              <a:ext uri="{28A0092B-C50C-407E-A947-70E740481C1C}">
                <a14:useLocalDpi xmlns:a14="http://schemas.microsoft.com/office/drawing/2010/main" val="0"/>
              </a:ext>
            </a:extLst>
          </a:blip>
          <a:srcRect l="17676" t="22683" r="15387" b="17685"/>
          <a:stretch/>
        </p:blipFill>
        <p:spPr>
          <a:xfrm>
            <a:off x="4928668" y="1947517"/>
            <a:ext cx="482001" cy="451099"/>
          </a:xfrm>
          <a:prstGeom prst="rect">
            <a:avLst/>
          </a:prstGeom>
        </p:spPr>
      </p:pic>
      <p:sp>
        <p:nvSpPr>
          <p:cNvPr id="48" name="弧形 47"/>
          <p:cNvSpPr/>
          <p:nvPr/>
        </p:nvSpPr>
        <p:spPr>
          <a:xfrm>
            <a:off x="2139804" y="1062924"/>
            <a:ext cx="5868123" cy="8258140"/>
          </a:xfrm>
          <a:prstGeom prst="arc">
            <a:avLst>
              <a:gd name="adj1" fmla="val 12507020"/>
              <a:gd name="adj2" fmla="val 19739805"/>
            </a:avLst>
          </a:prstGeom>
          <a:ln w="2857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a:off x="2294897" y="3119137"/>
            <a:ext cx="5911908" cy="7467576"/>
          </a:xfrm>
          <a:prstGeom prst="arc">
            <a:avLst>
              <a:gd name="adj1" fmla="val 12633582"/>
              <a:gd name="adj2" fmla="val 19733616"/>
            </a:avLst>
          </a:prstGeom>
          <a:ln w="2857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6" name="图片 55"/>
          <p:cNvPicPr>
            <a:picLocks noChangeAspect="1"/>
          </p:cNvPicPr>
          <p:nvPr/>
        </p:nvPicPr>
        <p:blipFill rotWithShape="1">
          <a:blip r:embed="rId4" cstate="print">
            <a:extLst>
              <a:ext uri="{28A0092B-C50C-407E-A947-70E740481C1C}">
                <a14:useLocalDpi xmlns:a14="http://schemas.microsoft.com/office/drawing/2010/main" val="0"/>
              </a:ext>
            </a:extLst>
          </a:blip>
          <a:srcRect l="21044" t="24243" r="22390" b="17574"/>
          <a:stretch/>
        </p:blipFill>
        <p:spPr>
          <a:xfrm>
            <a:off x="7233092" y="4316015"/>
            <a:ext cx="288000" cy="264378"/>
          </a:xfrm>
          <a:prstGeom prst="rect">
            <a:avLst/>
          </a:prstGeom>
        </p:spPr>
      </p:pic>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17676" t="22683" r="15387" b="17685"/>
          <a:stretch/>
        </p:blipFill>
        <p:spPr>
          <a:xfrm>
            <a:off x="4889105" y="1124177"/>
            <a:ext cx="528688" cy="503244"/>
          </a:xfrm>
          <a:prstGeom prst="rect">
            <a:avLst/>
          </a:prstGeom>
        </p:spPr>
      </p:pic>
      <p:pic>
        <p:nvPicPr>
          <p:cNvPr id="68" name="图片 67"/>
          <p:cNvPicPr>
            <a:picLocks noChangeAspect="1"/>
          </p:cNvPicPr>
          <p:nvPr/>
        </p:nvPicPr>
        <p:blipFill rotWithShape="1">
          <a:blip r:embed="rId5" cstate="print">
            <a:extLst>
              <a:ext uri="{28A0092B-C50C-407E-A947-70E740481C1C}">
                <a14:useLocalDpi xmlns:a14="http://schemas.microsoft.com/office/drawing/2010/main" val="0"/>
              </a:ext>
            </a:extLst>
          </a:blip>
          <a:srcRect l="21044" t="24243" r="22390" b="17574"/>
          <a:stretch/>
        </p:blipFill>
        <p:spPr>
          <a:xfrm>
            <a:off x="7197078" y="3477494"/>
            <a:ext cx="360000" cy="344625"/>
          </a:xfrm>
          <a:prstGeom prst="rect">
            <a:avLst/>
          </a:prstGeom>
        </p:spPr>
      </p:pic>
      <p:pic>
        <p:nvPicPr>
          <p:cNvPr id="75" name="图片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4600" y="3487459"/>
            <a:ext cx="320311" cy="391919"/>
          </a:xfrm>
          <a:prstGeom prst="rect">
            <a:avLst/>
          </a:prstGeom>
        </p:spPr>
      </p:pic>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1543" y="4281316"/>
            <a:ext cx="245688" cy="324000"/>
          </a:xfrm>
          <a:prstGeom prst="rect">
            <a:avLst/>
          </a:prstGeom>
        </p:spPr>
      </p:pic>
      <p:pic>
        <p:nvPicPr>
          <p:cNvPr id="78" name="图片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6021" y="1156324"/>
            <a:ext cx="521201" cy="494176"/>
          </a:xfrm>
          <a:prstGeom prst="rect">
            <a:avLst/>
          </a:prstGeom>
        </p:spPr>
      </p:pic>
      <p:pic>
        <p:nvPicPr>
          <p:cNvPr id="79" name="图片 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1010" y="1993733"/>
            <a:ext cx="417655" cy="407150"/>
          </a:xfrm>
          <a:prstGeom prst="rect">
            <a:avLst/>
          </a:prstGeom>
        </p:spPr>
      </p:pic>
      <p:sp>
        <p:nvSpPr>
          <p:cNvPr id="80" name="文本框 79"/>
          <p:cNvSpPr txBox="1"/>
          <p:nvPr/>
        </p:nvSpPr>
        <p:spPr>
          <a:xfrm>
            <a:off x="2644608" y="5325720"/>
            <a:ext cx="269947" cy="369332"/>
          </a:xfrm>
          <a:prstGeom prst="rect">
            <a:avLst/>
          </a:prstGeom>
          <a:noFill/>
        </p:spPr>
        <p:txBody>
          <a:bodyPr wrap="square" rtlCol="0">
            <a:spAutoFit/>
          </a:bodyPr>
          <a:lstStyle/>
          <a:p>
            <a:r>
              <a:rPr lang="en-US" altLang="zh-CN" dirty="0" smtClean="0"/>
              <a:t>1</a:t>
            </a:r>
            <a:endParaRPr lang="zh-CN" altLang="en-US" dirty="0"/>
          </a:p>
        </p:txBody>
      </p:sp>
      <p:sp>
        <p:nvSpPr>
          <p:cNvPr id="81" name="文本框 80"/>
          <p:cNvSpPr txBox="1"/>
          <p:nvPr/>
        </p:nvSpPr>
        <p:spPr>
          <a:xfrm>
            <a:off x="4999839" y="5318121"/>
            <a:ext cx="269947" cy="369332"/>
          </a:xfrm>
          <a:prstGeom prst="rect">
            <a:avLst/>
          </a:prstGeom>
          <a:noFill/>
        </p:spPr>
        <p:txBody>
          <a:bodyPr wrap="square" rtlCol="0">
            <a:spAutoFit/>
          </a:bodyPr>
          <a:lstStyle/>
          <a:p>
            <a:r>
              <a:rPr lang="en-US" altLang="zh-CN" dirty="0" smtClean="0"/>
              <a:t>2</a:t>
            </a:r>
            <a:endParaRPr lang="zh-CN" altLang="en-US" dirty="0"/>
          </a:p>
        </p:txBody>
      </p:sp>
      <p:sp>
        <p:nvSpPr>
          <p:cNvPr id="82" name="文本框 81"/>
          <p:cNvSpPr txBox="1"/>
          <p:nvPr/>
        </p:nvSpPr>
        <p:spPr>
          <a:xfrm>
            <a:off x="7270846" y="5331622"/>
            <a:ext cx="269947" cy="369332"/>
          </a:xfrm>
          <a:prstGeom prst="rect">
            <a:avLst/>
          </a:prstGeom>
          <a:noFill/>
        </p:spPr>
        <p:txBody>
          <a:bodyPr wrap="square" rtlCol="0">
            <a:spAutoFit/>
          </a:bodyPr>
          <a:lstStyle/>
          <a:p>
            <a:r>
              <a:rPr lang="en-US" altLang="zh-CN" dirty="0" smtClean="0"/>
              <a:t>3</a:t>
            </a:r>
            <a:endParaRPr lang="zh-CN" altLang="en-US" dirty="0"/>
          </a:p>
        </p:txBody>
      </p:sp>
      <p:sp>
        <p:nvSpPr>
          <p:cNvPr id="84" name="文本框 83"/>
          <p:cNvSpPr txBox="1"/>
          <p:nvPr/>
        </p:nvSpPr>
        <p:spPr>
          <a:xfrm>
            <a:off x="1555719" y="5916559"/>
            <a:ext cx="6933185"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红色：</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绿色：</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蓝色：</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5" name="图片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4884" y="1179045"/>
            <a:ext cx="505968" cy="518160"/>
          </a:xfrm>
          <a:prstGeom prst="rect">
            <a:avLst/>
          </a:prstGeom>
        </p:spPr>
      </p:pic>
      <p:pic>
        <p:nvPicPr>
          <p:cNvPr id="86" name="图片 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868" y="1998521"/>
            <a:ext cx="421834" cy="461146"/>
          </a:xfrm>
          <a:prstGeom prst="rect">
            <a:avLst/>
          </a:prstGeom>
        </p:spPr>
      </p:pic>
      <p:sp>
        <p:nvSpPr>
          <p:cNvPr id="35" name="文本框 34"/>
          <p:cNvSpPr txBox="1"/>
          <p:nvPr/>
        </p:nvSpPr>
        <p:spPr>
          <a:xfrm>
            <a:off x="1602876" y="1322595"/>
            <a:ext cx="269947" cy="369332"/>
          </a:xfrm>
          <a:prstGeom prst="rect">
            <a:avLst/>
          </a:prstGeom>
          <a:noFill/>
        </p:spPr>
        <p:txBody>
          <a:bodyPr wrap="square" rtlCol="0">
            <a:spAutoFit/>
          </a:bodyPr>
          <a:lstStyle/>
          <a:p>
            <a:r>
              <a:rPr lang="en-US" altLang="zh-CN" dirty="0" smtClean="0"/>
              <a:t>5</a:t>
            </a:r>
            <a:endParaRPr lang="zh-CN" altLang="en-US" dirty="0"/>
          </a:p>
        </p:txBody>
      </p:sp>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47237" y="3477492"/>
            <a:ext cx="396000" cy="401886"/>
          </a:xfrm>
          <a:prstGeom prst="rect">
            <a:avLst/>
          </a:prstGeom>
        </p:spPr>
      </p:pic>
      <p:sp>
        <p:nvSpPr>
          <p:cNvPr id="11" name="页脚占位符 10"/>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1736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173831-8E7C-421F-BE91-9541966F8E5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21</a:t>
            </a:fld>
            <a:endParaRPr lang="zh-CN" altLang="en-US"/>
          </a:p>
        </p:txBody>
      </p:sp>
      <p:cxnSp>
        <p:nvCxnSpPr>
          <p:cNvPr id="23" name="直接连接符 22"/>
          <p:cNvCxnSpPr/>
          <p:nvPr/>
        </p:nvCxnSpPr>
        <p:spPr>
          <a:xfrm flipV="1">
            <a:off x="1708298" y="1022632"/>
            <a:ext cx="5937396" cy="3050340"/>
          </a:xfrm>
          <a:prstGeom prst="line">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574884" y="2890585"/>
            <a:ext cx="5766054" cy="3094959"/>
          </a:xfrm>
          <a:prstGeom prst="line">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3.3.1 </a:t>
            </a:r>
            <a:r>
              <a:rPr lang="zh-CN" altLang="en-US" sz="3600" b="1" dirty="0">
                <a:latin typeface="黑体" panose="02010609060101010101" pitchFamily="49" charset="-122"/>
                <a:ea typeface="黑体" panose="02010609060101010101" pitchFamily="49" charset="-122"/>
                <a:cs typeface="Times New Roman" panose="02020603050405020304" pitchFamily="18" charset="0"/>
              </a:rPr>
              <a:t>类型转换</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48" name="直接箭头连接符 47"/>
          <p:cNvCxnSpPr/>
          <p:nvPr/>
        </p:nvCxnSpPr>
        <p:spPr>
          <a:xfrm>
            <a:off x="1924050" y="5223828"/>
            <a:ext cx="6083877" cy="1395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7268940" y="5081969"/>
            <a:ext cx="304800" cy="304800"/>
          </a:xfrm>
          <a:prstGeom prst="ellipse">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4992599" y="506581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25"/>
          <p:cNvSpPr txBox="1"/>
          <p:nvPr/>
        </p:nvSpPr>
        <p:spPr>
          <a:xfrm>
            <a:off x="4701430" y="5677829"/>
            <a:ext cx="936475"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cs typeface="Times New Roman" panose="02020603050405020304" pitchFamily="18" charset="0"/>
              </a:rPr>
              <a:t>Color</a:t>
            </a:r>
            <a:endParaRPr lang="en-US" sz="2400" b="1" dirty="0">
              <a:solidFill>
                <a:srgbClr val="000000"/>
              </a:solidFill>
              <a:latin typeface="Times New Roman" panose="02020603050405020304" pitchFamily="18" charset="0"/>
              <a:cs typeface="Times New Roman" panose="02020603050405020304" pitchFamily="18" charset="0"/>
            </a:endParaRPr>
          </a:p>
        </p:txBody>
      </p:sp>
      <p:pic>
        <p:nvPicPr>
          <p:cNvPr id="60" name="图片 59"/>
          <p:cNvPicPr>
            <a:picLocks noChangeAspect="1"/>
          </p:cNvPicPr>
          <p:nvPr/>
        </p:nvPicPr>
        <p:blipFill rotWithShape="1">
          <a:blip r:embed="rId2" cstate="print">
            <a:extLst>
              <a:ext uri="{28A0092B-C50C-407E-A947-70E740481C1C}">
                <a14:useLocalDpi xmlns:a14="http://schemas.microsoft.com/office/drawing/2010/main" val="0"/>
              </a:ext>
            </a:extLst>
          </a:blip>
          <a:srcRect l="17676" t="22683" r="15387" b="17685"/>
          <a:stretch/>
        </p:blipFill>
        <p:spPr>
          <a:xfrm>
            <a:off x="7175296" y="1910616"/>
            <a:ext cx="482001" cy="451099"/>
          </a:xfrm>
          <a:prstGeom prst="rect">
            <a:avLst/>
          </a:prstGeom>
        </p:spPr>
      </p:pic>
      <p:pic>
        <p:nvPicPr>
          <p:cNvPr id="61" name="图片 60"/>
          <p:cNvPicPr>
            <a:picLocks noChangeAspect="1"/>
          </p:cNvPicPr>
          <p:nvPr/>
        </p:nvPicPr>
        <p:blipFill rotWithShape="1">
          <a:blip r:embed="rId3" cstate="print">
            <a:extLst>
              <a:ext uri="{28A0092B-C50C-407E-A947-70E740481C1C}">
                <a14:useLocalDpi xmlns:a14="http://schemas.microsoft.com/office/drawing/2010/main" val="0"/>
              </a:ext>
            </a:extLst>
          </a:blip>
          <a:srcRect l="21044" t="24243" r="22390" b="17574"/>
          <a:stretch/>
        </p:blipFill>
        <p:spPr>
          <a:xfrm>
            <a:off x="4978725" y="4299890"/>
            <a:ext cx="288000" cy="264378"/>
          </a:xfrm>
          <a:prstGeom prst="rect">
            <a:avLst/>
          </a:prstGeom>
        </p:spPr>
      </p:pic>
      <p:pic>
        <p:nvPicPr>
          <p:cNvPr id="63" name="图片 62"/>
          <p:cNvPicPr>
            <a:picLocks noChangeAspect="1"/>
          </p:cNvPicPr>
          <p:nvPr/>
        </p:nvPicPr>
        <p:blipFill rotWithShape="1">
          <a:blip r:embed="rId2" cstate="print">
            <a:extLst>
              <a:ext uri="{28A0092B-C50C-407E-A947-70E740481C1C}">
                <a14:useLocalDpi xmlns:a14="http://schemas.microsoft.com/office/drawing/2010/main" val="0"/>
              </a:ext>
            </a:extLst>
          </a:blip>
          <a:srcRect l="17676" t="22683" r="15387" b="17685"/>
          <a:stretch/>
        </p:blipFill>
        <p:spPr>
          <a:xfrm>
            <a:off x="7135733" y="1146396"/>
            <a:ext cx="528688" cy="494793"/>
          </a:xfrm>
          <a:prstGeom prst="rect">
            <a:avLst/>
          </a:prstGeom>
        </p:spPr>
      </p:pic>
      <p:pic>
        <p:nvPicPr>
          <p:cNvPr id="64" name="图片 63"/>
          <p:cNvPicPr>
            <a:picLocks noChangeAspect="1"/>
          </p:cNvPicPr>
          <p:nvPr/>
        </p:nvPicPr>
        <p:blipFill rotWithShape="1">
          <a:blip r:embed="rId4" cstate="print">
            <a:extLst>
              <a:ext uri="{28A0092B-C50C-407E-A947-70E740481C1C}">
                <a14:useLocalDpi xmlns:a14="http://schemas.microsoft.com/office/drawing/2010/main" val="0"/>
              </a:ext>
            </a:extLst>
          </a:blip>
          <a:srcRect l="21044" t="24243" r="22390" b="17574"/>
          <a:stretch/>
        </p:blipFill>
        <p:spPr>
          <a:xfrm>
            <a:off x="4942711" y="3555990"/>
            <a:ext cx="360000" cy="330471"/>
          </a:xfrm>
          <a:prstGeom prst="rect">
            <a:avLst/>
          </a:prstGeom>
        </p:spPr>
      </p:pic>
      <p:pic>
        <p:nvPicPr>
          <p:cNvPr id="67" name="图片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1228" y="3479137"/>
            <a:ext cx="320311" cy="422410"/>
          </a:xfrm>
          <a:prstGeom prst="rect">
            <a:avLst/>
          </a:prstGeom>
        </p:spPr>
      </p:pic>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71" y="4283504"/>
            <a:ext cx="245688" cy="324000"/>
          </a:xfrm>
          <a:prstGeom prst="rect">
            <a:avLst/>
          </a:prstGeom>
        </p:spPr>
      </p:pic>
      <p:pic>
        <p:nvPicPr>
          <p:cNvPr id="69" name="图片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1654" y="1198330"/>
            <a:ext cx="521201" cy="494176"/>
          </a:xfrm>
          <a:prstGeom prst="rect">
            <a:avLst/>
          </a:prstGeom>
        </p:spPr>
      </p:pic>
      <p:pic>
        <p:nvPicPr>
          <p:cNvPr id="70" name="图片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6643" y="1966109"/>
            <a:ext cx="417655" cy="396000"/>
          </a:xfrm>
          <a:prstGeom prst="rect">
            <a:avLst/>
          </a:prstGeom>
        </p:spPr>
      </p:pic>
      <p:sp>
        <p:nvSpPr>
          <p:cNvPr id="71" name="文本框 70"/>
          <p:cNvSpPr txBox="1"/>
          <p:nvPr/>
        </p:nvSpPr>
        <p:spPr>
          <a:xfrm>
            <a:off x="2644608" y="5357253"/>
            <a:ext cx="269947" cy="369332"/>
          </a:xfrm>
          <a:prstGeom prst="rect">
            <a:avLst/>
          </a:prstGeom>
          <a:noFill/>
        </p:spPr>
        <p:txBody>
          <a:bodyPr wrap="square" rtlCol="0">
            <a:spAutoFit/>
          </a:bodyPr>
          <a:lstStyle/>
          <a:p>
            <a:r>
              <a:rPr lang="en-US" altLang="zh-CN" dirty="0" smtClean="0"/>
              <a:t>1</a:t>
            </a:r>
            <a:endParaRPr lang="zh-CN" altLang="en-US" dirty="0"/>
          </a:p>
        </p:txBody>
      </p:sp>
      <p:sp>
        <p:nvSpPr>
          <p:cNvPr id="72" name="文本框 71"/>
          <p:cNvSpPr txBox="1"/>
          <p:nvPr/>
        </p:nvSpPr>
        <p:spPr>
          <a:xfrm>
            <a:off x="4999839" y="5349654"/>
            <a:ext cx="269947" cy="369332"/>
          </a:xfrm>
          <a:prstGeom prst="rect">
            <a:avLst/>
          </a:prstGeom>
          <a:noFill/>
        </p:spPr>
        <p:txBody>
          <a:bodyPr wrap="square" rtlCol="0">
            <a:spAutoFit/>
          </a:bodyPr>
          <a:lstStyle/>
          <a:p>
            <a:r>
              <a:rPr lang="en-US" altLang="zh-CN" dirty="0" smtClean="0"/>
              <a:t>2</a:t>
            </a:r>
            <a:endParaRPr lang="zh-CN" altLang="en-US" dirty="0"/>
          </a:p>
        </p:txBody>
      </p:sp>
      <p:sp>
        <p:nvSpPr>
          <p:cNvPr id="73" name="文本框 72"/>
          <p:cNvSpPr txBox="1"/>
          <p:nvPr/>
        </p:nvSpPr>
        <p:spPr>
          <a:xfrm>
            <a:off x="7270846" y="5363155"/>
            <a:ext cx="269947" cy="369332"/>
          </a:xfrm>
          <a:prstGeom prst="rect">
            <a:avLst/>
          </a:prstGeom>
          <a:noFill/>
        </p:spPr>
        <p:txBody>
          <a:bodyPr wrap="square" rtlCol="0">
            <a:spAutoFit/>
          </a:bodyPr>
          <a:lstStyle/>
          <a:p>
            <a:r>
              <a:rPr lang="en-US" altLang="zh-CN" dirty="0" smtClean="0"/>
              <a:t>3</a:t>
            </a:r>
            <a:endParaRPr lang="zh-CN" altLang="en-US" dirty="0"/>
          </a:p>
        </p:txBody>
      </p:sp>
      <p:sp>
        <p:nvSpPr>
          <p:cNvPr id="79" name="文本框 78"/>
          <p:cNvSpPr txBox="1"/>
          <p:nvPr/>
        </p:nvSpPr>
        <p:spPr>
          <a:xfrm>
            <a:off x="1509454" y="6002051"/>
            <a:ext cx="7140560"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红色：</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蓝色：</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绿色</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 </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3895" y="4286243"/>
            <a:ext cx="324000" cy="328817"/>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47237" y="3509025"/>
            <a:ext cx="396000" cy="401886"/>
          </a:xfrm>
          <a:prstGeom prst="rect">
            <a:avLst/>
          </a:prstGeom>
        </p:spPr>
      </p:pic>
      <p:sp>
        <p:nvSpPr>
          <p:cNvPr id="43" name="椭圆 42"/>
          <p:cNvSpPr/>
          <p:nvPr/>
        </p:nvSpPr>
        <p:spPr>
          <a:xfrm>
            <a:off x="2686912" y="5052107"/>
            <a:ext cx="304800" cy="3048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4884" y="1210578"/>
            <a:ext cx="505968" cy="518160"/>
          </a:xfrm>
          <a:prstGeom prst="rect">
            <a:avLst/>
          </a:prstGeom>
        </p:spPr>
      </p:pic>
      <p:pic>
        <p:nvPicPr>
          <p:cNvPr id="66" name="图片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29868" y="2030054"/>
            <a:ext cx="421834" cy="461146"/>
          </a:xfrm>
          <a:prstGeom prst="rect">
            <a:avLst/>
          </a:prstGeom>
        </p:spPr>
      </p:pic>
      <p:cxnSp>
        <p:nvCxnSpPr>
          <p:cNvPr id="75" name="直接箭头连接符 74"/>
          <p:cNvCxnSpPr/>
          <p:nvPr/>
        </p:nvCxnSpPr>
        <p:spPr>
          <a:xfrm rot="5400000" flipH="1" flipV="1">
            <a:off x="-19050" y="3291238"/>
            <a:ext cx="3886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6" name="TextBox 11"/>
          <p:cNvSpPr txBox="1"/>
          <p:nvPr/>
        </p:nvSpPr>
        <p:spPr>
          <a:xfrm rot="10800000">
            <a:off x="1154299" y="2892558"/>
            <a:ext cx="553998" cy="621324"/>
          </a:xfrm>
          <a:prstGeom prst="rect">
            <a:avLst/>
          </a:prstGeom>
          <a:noFill/>
        </p:spPr>
        <p:txBody>
          <a:bodyPr vert="eaVert"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Size</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1625328" y="2023335"/>
            <a:ext cx="269947" cy="369332"/>
          </a:xfrm>
          <a:prstGeom prst="rect">
            <a:avLst/>
          </a:prstGeom>
          <a:noFill/>
        </p:spPr>
        <p:txBody>
          <a:bodyPr wrap="square" rtlCol="0">
            <a:spAutoFit/>
          </a:bodyPr>
          <a:lstStyle/>
          <a:p>
            <a:r>
              <a:rPr lang="en-US" altLang="zh-CN" dirty="0" smtClean="0"/>
              <a:t>4</a:t>
            </a:r>
            <a:endParaRPr lang="zh-CN" altLang="en-US" dirty="0"/>
          </a:p>
        </p:txBody>
      </p:sp>
      <p:sp>
        <p:nvSpPr>
          <p:cNvPr id="78" name="文本框 77"/>
          <p:cNvSpPr txBox="1"/>
          <p:nvPr/>
        </p:nvSpPr>
        <p:spPr>
          <a:xfrm>
            <a:off x="1616093" y="2772705"/>
            <a:ext cx="269947" cy="369332"/>
          </a:xfrm>
          <a:prstGeom prst="rect">
            <a:avLst/>
          </a:prstGeom>
          <a:noFill/>
        </p:spPr>
        <p:txBody>
          <a:bodyPr wrap="square" rtlCol="0">
            <a:spAutoFit/>
          </a:bodyPr>
          <a:lstStyle/>
          <a:p>
            <a:r>
              <a:rPr lang="en-US" altLang="zh-CN" dirty="0" smtClean="0"/>
              <a:t>3</a:t>
            </a:r>
            <a:endParaRPr lang="zh-CN" altLang="en-US" dirty="0"/>
          </a:p>
        </p:txBody>
      </p:sp>
      <p:sp>
        <p:nvSpPr>
          <p:cNvPr id="82" name="文本框 81"/>
          <p:cNvSpPr txBox="1"/>
          <p:nvPr/>
        </p:nvSpPr>
        <p:spPr>
          <a:xfrm>
            <a:off x="1622994" y="3609382"/>
            <a:ext cx="269947" cy="369332"/>
          </a:xfrm>
          <a:prstGeom prst="rect">
            <a:avLst/>
          </a:prstGeom>
          <a:noFill/>
        </p:spPr>
        <p:txBody>
          <a:bodyPr wrap="square" rtlCol="0">
            <a:spAutoFit/>
          </a:bodyPr>
          <a:lstStyle/>
          <a:p>
            <a:r>
              <a:rPr lang="en-US" altLang="zh-CN" dirty="0" smtClean="0"/>
              <a:t>2</a:t>
            </a:r>
            <a:endParaRPr lang="zh-CN" altLang="en-US" dirty="0"/>
          </a:p>
        </p:txBody>
      </p:sp>
      <p:sp>
        <p:nvSpPr>
          <p:cNvPr id="83" name="文本框 82"/>
          <p:cNvSpPr txBox="1"/>
          <p:nvPr/>
        </p:nvSpPr>
        <p:spPr>
          <a:xfrm>
            <a:off x="1602877" y="4377356"/>
            <a:ext cx="269947" cy="369332"/>
          </a:xfrm>
          <a:prstGeom prst="rect">
            <a:avLst/>
          </a:prstGeom>
          <a:noFill/>
        </p:spPr>
        <p:txBody>
          <a:bodyPr wrap="square" rtlCol="0">
            <a:spAutoFit/>
          </a:bodyPr>
          <a:lstStyle/>
          <a:p>
            <a:r>
              <a:rPr lang="en-US" altLang="zh-CN" dirty="0" smtClean="0"/>
              <a:t>1</a:t>
            </a:r>
            <a:endParaRPr lang="zh-CN" altLang="en-US" dirty="0"/>
          </a:p>
        </p:txBody>
      </p:sp>
      <p:sp>
        <p:nvSpPr>
          <p:cNvPr id="84" name="文本框 83"/>
          <p:cNvSpPr txBox="1"/>
          <p:nvPr/>
        </p:nvSpPr>
        <p:spPr>
          <a:xfrm>
            <a:off x="1602876" y="1354128"/>
            <a:ext cx="269947" cy="369332"/>
          </a:xfrm>
          <a:prstGeom prst="rect">
            <a:avLst/>
          </a:prstGeom>
          <a:noFill/>
        </p:spPr>
        <p:txBody>
          <a:bodyPr wrap="square" rtlCol="0">
            <a:spAutoFit/>
          </a:bodyPr>
          <a:lstStyle/>
          <a:p>
            <a:r>
              <a:rPr lang="en-US" altLang="zh-CN" dirty="0" smtClean="0"/>
              <a:t>5</a:t>
            </a:r>
            <a:endParaRPr lang="zh-CN" altLang="en-US" dirty="0"/>
          </a:p>
        </p:txBody>
      </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7176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2927D3-95EC-4C0A-8A55-CC790E8206A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22</a:t>
            </a:fld>
            <a:endParaRPr lang="zh-CN" altLang="en-US"/>
          </a:p>
        </p:txBody>
      </p:sp>
      <p:sp>
        <p:nvSpPr>
          <p:cNvPr id="5" name="椭圆 4"/>
          <p:cNvSpPr/>
          <p:nvPr/>
        </p:nvSpPr>
        <p:spPr>
          <a:xfrm>
            <a:off x="5394355" y="1295400"/>
            <a:ext cx="304800" cy="3048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394355" y="3886200"/>
            <a:ext cx="304800" cy="304800"/>
          </a:xfrm>
          <a:prstGeom prst="ellipse">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94355" y="259080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94355" y="5105400"/>
            <a:ext cx="304800" cy="304800"/>
          </a:xfrm>
          <a:prstGeom prst="ellipse">
            <a:avLst/>
          </a:pr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994555" y="1223944"/>
            <a:ext cx="199704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0	0	0	</a:t>
            </a:r>
            <a:r>
              <a:rPr lang="en-AU" altLang="zh-CN" sz="2400" b="1" dirty="0" smtClean="0">
                <a:solidFill>
                  <a:srgbClr val="FF0000"/>
                </a:solidFill>
                <a:latin typeface="Times New Roman" panose="02020603050405020304" pitchFamily="18" charset="0"/>
                <a:cs typeface="Times New Roman" panose="02020603050405020304" pitchFamily="18" charset="0"/>
              </a:rPr>
              <a:t>1</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6994555" y="2519344"/>
            <a:ext cx="214944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0	0	</a:t>
            </a:r>
            <a:r>
              <a:rPr lang="en-AU" altLang="zh-CN" sz="2400" b="1" dirty="0" smtClean="0">
                <a:solidFill>
                  <a:srgbClr val="FF0000"/>
                </a:solidFill>
                <a:latin typeface="Times New Roman" panose="02020603050405020304" pitchFamily="18" charset="0"/>
                <a:cs typeface="Times New Roman" panose="02020603050405020304" pitchFamily="18" charset="0"/>
              </a:rPr>
              <a:t>1</a:t>
            </a:r>
            <a:r>
              <a:rPr lang="en-AU" altLang="zh-CN" sz="2400" b="1" dirty="0" smtClean="0">
                <a:latin typeface="Times New Roman" panose="02020603050405020304" pitchFamily="18" charset="0"/>
                <a:cs typeface="Times New Roman" panose="02020603050405020304" pitchFamily="18" charset="0"/>
              </a:rPr>
              <a:t>	0</a:t>
            </a:r>
            <a:endParaRPr lang="zh-CN" altLang="en-US" sz="24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994554" y="3803076"/>
            <a:ext cx="207324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0	</a:t>
            </a:r>
            <a:r>
              <a:rPr lang="en-AU" altLang="zh-CN" sz="2400" b="1" dirty="0" smtClean="0">
                <a:solidFill>
                  <a:srgbClr val="FF0000"/>
                </a:solidFill>
                <a:latin typeface="Times New Roman" panose="02020603050405020304" pitchFamily="18" charset="0"/>
                <a:cs typeface="Times New Roman" panose="02020603050405020304" pitchFamily="18" charset="0"/>
              </a:rPr>
              <a:t>1</a:t>
            </a:r>
            <a:r>
              <a:rPr lang="en-AU" altLang="zh-CN" sz="2400" b="1" dirty="0" smtClean="0">
                <a:latin typeface="Times New Roman" panose="02020603050405020304" pitchFamily="18" charset="0"/>
                <a:cs typeface="Times New Roman" panose="02020603050405020304" pitchFamily="18" charset="0"/>
              </a:rPr>
              <a:t>	0	0</a:t>
            </a:r>
            <a:endParaRPr lang="zh-CN" altLang="en-US" sz="24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6994554" y="5033944"/>
            <a:ext cx="1997047" cy="461665"/>
          </a:xfrm>
          <a:prstGeom prst="rect">
            <a:avLst/>
          </a:prstGeom>
          <a:noFill/>
        </p:spPr>
        <p:txBody>
          <a:bodyPr wrap="squar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1</a:t>
            </a:r>
            <a:r>
              <a:rPr lang="en-AU" altLang="zh-CN" sz="2400" b="1" dirty="0" smtClean="0">
                <a:latin typeface="Times New Roman" panose="02020603050405020304" pitchFamily="18" charset="0"/>
                <a:cs typeface="Times New Roman" panose="02020603050405020304" pitchFamily="18" charset="0"/>
              </a:rPr>
              <a:t>	0	0	0</a:t>
            </a:r>
            <a:endParaRPr lang="zh-CN" altLang="en-US" sz="2400" b="1" dirty="0">
              <a:latin typeface="Times New Roman" panose="02020603050405020304" pitchFamily="18" charset="0"/>
              <a:cs typeface="Times New Roman" panose="02020603050405020304" pitchFamily="18" charset="0"/>
            </a:endParaRPr>
          </a:p>
        </p:txBody>
      </p:sp>
      <p:sp>
        <p:nvSpPr>
          <p:cNvPr id="13" name="右箭头 12"/>
          <p:cNvSpPr/>
          <p:nvPr/>
        </p:nvSpPr>
        <p:spPr>
          <a:xfrm>
            <a:off x="5962650" y="1478281"/>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962650" y="27432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5962650" y="40386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5962650" y="52578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3.3.1 </a:t>
            </a:r>
            <a:r>
              <a:rPr lang="zh-CN" altLang="en-US" sz="3600" b="1" dirty="0">
                <a:latin typeface="黑体" panose="02010609060101010101" pitchFamily="49" charset="-122"/>
                <a:ea typeface="黑体" panose="02010609060101010101" pitchFamily="49" charset="-122"/>
                <a:cs typeface="Times New Roman" panose="02020603050405020304" pitchFamily="18" charset="0"/>
              </a:rPr>
              <a:t>类型转换</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4" name="椭圆 33"/>
          <p:cNvSpPr/>
          <p:nvPr/>
        </p:nvSpPr>
        <p:spPr>
          <a:xfrm>
            <a:off x="765205" y="1295400"/>
            <a:ext cx="304800" cy="3048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65205" y="3886200"/>
            <a:ext cx="304800" cy="304800"/>
          </a:xfrm>
          <a:prstGeom prst="ellipse">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65205" y="2590800"/>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65205" y="5105400"/>
            <a:ext cx="304800" cy="304800"/>
          </a:xfrm>
          <a:prstGeom prst="ellipse">
            <a:avLst/>
          </a:pr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9"/>
          <p:cNvSpPr txBox="1"/>
          <p:nvPr/>
        </p:nvSpPr>
        <p:spPr>
          <a:xfrm>
            <a:off x="2365405" y="2519344"/>
            <a:ext cx="140649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2</a:t>
            </a:r>
            <a:endParaRPr lang="zh-CN" altLang="en-US" sz="2400" b="1" dirty="0">
              <a:latin typeface="Times New Roman" panose="02020603050405020304" pitchFamily="18" charset="0"/>
              <a:cs typeface="Times New Roman" panose="02020603050405020304" pitchFamily="18" charset="0"/>
            </a:endParaRPr>
          </a:p>
        </p:txBody>
      </p:sp>
      <p:sp>
        <p:nvSpPr>
          <p:cNvPr id="39" name="TextBox 10"/>
          <p:cNvSpPr txBox="1"/>
          <p:nvPr/>
        </p:nvSpPr>
        <p:spPr>
          <a:xfrm>
            <a:off x="2365404" y="3803076"/>
            <a:ext cx="133029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3</a:t>
            </a:r>
            <a:endParaRPr lang="zh-CN" altLang="en-US" sz="2400" b="1" dirty="0">
              <a:latin typeface="Times New Roman" panose="02020603050405020304" pitchFamily="18" charset="0"/>
              <a:cs typeface="Times New Roman" panose="02020603050405020304" pitchFamily="18" charset="0"/>
            </a:endParaRPr>
          </a:p>
        </p:txBody>
      </p:sp>
      <p:sp>
        <p:nvSpPr>
          <p:cNvPr id="40" name="TextBox 11"/>
          <p:cNvSpPr txBox="1"/>
          <p:nvPr/>
        </p:nvSpPr>
        <p:spPr>
          <a:xfrm>
            <a:off x="2332023" y="5033944"/>
            <a:ext cx="1363678"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4</a:t>
            </a:r>
            <a:endParaRPr lang="zh-CN" altLang="en-US" sz="2400" b="1" dirty="0">
              <a:latin typeface="Times New Roman" panose="02020603050405020304" pitchFamily="18" charset="0"/>
              <a:cs typeface="Times New Roman" panose="02020603050405020304" pitchFamily="18" charset="0"/>
            </a:endParaRPr>
          </a:p>
        </p:txBody>
      </p:sp>
      <p:sp>
        <p:nvSpPr>
          <p:cNvPr id="41" name="右箭头 40"/>
          <p:cNvSpPr/>
          <p:nvPr/>
        </p:nvSpPr>
        <p:spPr>
          <a:xfrm>
            <a:off x="1333500" y="1478281"/>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1333500" y="27432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1333500" y="40386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1333500" y="5257800"/>
            <a:ext cx="838200" cy="457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8"/>
          <p:cNvSpPr txBox="1"/>
          <p:nvPr/>
        </p:nvSpPr>
        <p:spPr>
          <a:xfrm>
            <a:off x="2365405" y="1300431"/>
            <a:ext cx="1330296" cy="461665"/>
          </a:xfrm>
          <a:prstGeom prst="rect">
            <a:avLst/>
          </a:prstGeom>
          <a:noFill/>
        </p:spPr>
        <p:txBody>
          <a:bodyPr wrap="square" rtlCol="0">
            <a:spAutoFit/>
          </a:bodyPr>
          <a:lstStyle/>
          <a:p>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6" name="右箭头 45"/>
          <p:cNvSpPr/>
          <p:nvPr/>
        </p:nvSpPr>
        <p:spPr>
          <a:xfrm>
            <a:off x="3603653" y="3116741"/>
            <a:ext cx="971550" cy="571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大括号 46"/>
          <p:cNvSpPr/>
          <p:nvPr/>
        </p:nvSpPr>
        <p:spPr>
          <a:xfrm>
            <a:off x="2955909" y="1497331"/>
            <a:ext cx="641379" cy="3779519"/>
          </a:xfrm>
          <a:prstGeom prst="rightBrace">
            <a:avLst>
              <a:gd name="adj1" fmla="val 33579"/>
              <a:gd name="adj2" fmla="val 50000"/>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右大括号 47"/>
          <p:cNvSpPr/>
          <p:nvPr/>
        </p:nvSpPr>
        <p:spPr>
          <a:xfrm rot="10800000">
            <a:off x="4592653" y="1497937"/>
            <a:ext cx="641379" cy="3779519"/>
          </a:xfrm>
          <a:prstGeom prst="rightBrace">
            <a:avLst>
              <a:gd name="adj1" fmla="val 33579"/>
              <a:gd name="adj2" fmla="val 50000"/>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页脚占位符 17"/>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19319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animBg="1"/>
      <p:bldP spid="14" grpId="0" animBg="1"/>
      <p:bldP spid="15" grpId="0" animBg="1"/>
      <p:bldP spid="16" grpId="0" animBg="1"/>
      <p:bldP spid="46" grpId="0" animBg="1"/>
      <p:bldP spid="47"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884B1D-6A10-467A-B172-F6184659FFF9}"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23</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规范化</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00050" y="818227"/>
                <a:ext cx="8346786" cy="5632311"/>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现实</a:t>
                </a:r>
                <a:r>
                  <a:rPr lang="zh-CN" altLang="en-US" sz="2400" b="1" dirty="0">
                    <a:latin typeface="楷体" panose="02010609060101010101" pitchFamily="49" charset="-122"/>
                    <a:ea typeface="楷体" panose="02010609060101010101" pitchFamily="49" charset="-122"/>
                  </a:rPr>
                  <a:t>中，数据中不同特征的量纲可能不一致，数值间的差别可能很大，不进行处理可能会影响到数据分析的结果，因此，需要对数据按照一定比例进行缩放，使之落在一个特定的区域，便于进行综合分析</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数据规范化处理处理主要有</a:t>
                </a:r>
                <a:r>
                  <a:rPr lang="zh-CN" altLang="en-US" sz="2400" b="1" dirty="0" smtClean="0">
                    <a:latin typeface="楷体" panose="02010609060101010101" pitchFamily="49" charset="-122"/>
                    <a:ea typeface="楷体" panose="02010609060101010101" pitchFamily="49" charset="-122"/>
                  </a:rPr>
                  <a:t>以下三种：</a:t>
                </a:r>
                <a:endParaRPr lang="en-US" altLang="zh-CN" sz="2400" b="1" dirty="0" smtClean="0">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r>
                  <a:rPr lang="zh-CN" altLang="en-US" sz="2400" b="1" u="sng" dirty="0">
                    <a:solidFill>
                      <a:srgbClr val="0000FF"/>
                    </a:solidFill>
                    <a:latin typeface="楷体" panose="02010609060101010101" pitchFamily="49" charset="-122"/>
                    <a:ea typeface="楷体" panose="02010609060101010101" pitchFamily="49" charset="-122"/>
                  </a:rPr>
                  <a:t>最小</a:t>
                </a:r>
                <a:r>
                  <a:rPr lang="en-US" altLang="zh-CN" sz="2400" b="1" u="sng" dirty="0">
                    <a:solidFill>
                      <a:srgbClr val="0000FF"/>
                    </a:solidFill>
                    <a:latin typeface="楷体" panose="02010609060101010101" pitchFamily="49" charset="-122"/>
                    <a:ea typeface="楷体" panose="02010609060101010101" pitchFamily="49" charset="-122"/>
                  </a:rPr>
                  <a:t>-</a:t>
                </a:r>
                <a:r>
                  <a:rPr lang="zh-CN" altLang="en-US" sz="2400" b="1" u="sng" dirty="0">
                    <a:solidFill>
                      <a:srgbClr val="0000FF"/>
                    </a:solidFill>
                    <a:latin typeface="楷体" panose="02010609060101010101" pitchFamily="49" charset="-122"/>
                    <a:ea typeface="楷体" panose="02010609060101010101" pitchFamily="49" charset="-122"/>
                  </a:rPr>
                  <a:t>最大</a:t>
                </a:r>
                <a:r>
                  <a:rPr lang="zh-CN" altLang="en-US" sz="2400" b="1" u="sng" dirty="0" smtClean="0">
                    <a:solidFill>
                      <a:srgbClr val="0000FF"/>
                    </a:solidFill>
                    <a:latin typeface="楷体" panose="02010609060101010101" pitchFamily="49" charset="-122"/>
                    <a:ea typeface="楷体" panose="02010609060101010101" pitchFamily="49" charset="-122"/>
                  </a:rPr>
                  <a:t>规范化</a:t>
                </a:r>
                <a:r>
                  <a:rPr lang="en-US" altLang="zh-CN" sz="2400" b="1" dirty="0">
                    <a:solidFill>
                      <a:srgbClr val="333333"/>
                    </a:solidFill>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将</a:t>
                </a:r>
                <a:r>
                  <a:rPr lang="zh-CN" altLang="en-US" sz="2400" b="1" dirty="0" smtClean="0">
                    <a:latin typeface="楷体" panose="02010609060101010101" pitchFamily="49" charset="-122"/>
                    <a:ea typeface="楷体" panose="02010609060101010101" pitchFamily="49" charset="-122"/>
                  </a:rPr>
                  <a:t>数值</a:t>
                </a:r>
                <a:r>
                  <a:rPr lang="zh-CN" altLang="en-US" sz="2400" b="1" dirty="0">
                    <a:latin typeface="楷体" panose="02010609060101010101" pitchFamily="49" charset="-122"/>
                    <a:ea typeface="楷体" panose="02010609060101010101" pitchFamily="49" charset="-122"/>
                  </a:rPr>
                  <a:t>映射到</a:t>
                </a:r>
                <a:r>
                  <a:rPr lang="en-US" altLang="zh-CN" sz="2400" b="1" dirty="0">
                    <a:latin typeface="楷体" panose="02010609060101010101" pitchFamily="49" charset="-122"/>
                    <a:ea typeface="楷体" panose="02010609060101010101" pitchFamily="49" charset="-122"/>
                  </a:rPr>
                  <a:t>[0,1]</a:t>
                </a:r>
                <a:r>
                  <a:rPr lang="zh-CN" altLang="en-US" sz="2400" b="1" dirty="0">
                    <a:latin typeface="楷体" panose="02010609060101010101" pitchFamily="49" charset="-122"/>
                    <a:ea typeface="楷体" panose="02010609060101010101" pitchFamily="49" charset="-122"/>
                  </a:rPr>
                  <a:t>之间</a:t>
                </a:r>
                <a:endParaRPr lang="en-US" altLang="zh-CN" sz="2400" b="1" dirty="0">
                  <a:latin typeface="楷体" panose="02010609060101010101" pitchFamily="49" charset="-122"/>
                  <a:ea typeface="楷体" panose="02010609060101010101" pitchFamily="49" charset="-122"/>
                </a:endParaRPr>
              </a:p>
              <a:p>
                <a:pPr algn="just"/>
                <a:endParaRPr lang="en-US" altLang="zh-CN" sz="2400" b="1" dirty="0">
                  <a:solidFill>
                    <a:srgbClr val="333333"/>
                  </a:solidFill>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endParaRPr lang="en-US" altLang="zh-CN" sz="2400" b="1" dirty="0">
                  <a:solidFill>
                    <a:srgbClr val="333333"/>
                  </a:solidFill>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r>
                  <a:rPr lang="en-US" altLang="zh-CN" sz="2400" b="1" u="sng" dirty="0" smtClean="0">
                    <a:solidFill>
                      <a:srgbClr val="0000FF"/>
                    </a:solidFill>
                    <a:latin typeface="楷体" panose="02010609060101010101" pitchFamily="49" charset="-122"/>
                    <a:ea typeface="楷体" panose="02010609060101010101" pitchFamily="49" charset="-122"/>
                  </a:rPr>
                  <a:t>z-score</a:t>
                </a:r>
                <a:r>
                  <a:rPr lang="en-US" altLang="zh-CN" sz="2400" b="1" dirty="0" smtClean="0">
                    <a:solidFill>
                      <a:srgbClr val="333333"/>
                    </a:solidFill>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捕获字段值与均值间的差异，并通过字段值的标准差缩放此差异。经过</a:t>
                </a:r>
                <a:r>
                  <a:rPr lang="zh-CN" altLang="en-US" sz="2400" b="1" dirty="0">
                    <a:latin typeface="楷体" panose="02010609060101010101" pitchFamily="49" charset="-122"/>
                    <a:ea typeface="楷体" panose="02010609060101010101" pitchFamily="49" charset="-122"/>
                  </a:rPr>
                  <a:t>处理的数据均值为</a:t>
                </a:r>
                <a:r>
                  <a:rPr lang="en-US" altLang="zh-CN" sz="2400" b="1" dirty="0">
                    <a:latin typeface="楷体" panose="02010609060101010101" pitchFamily="49" charset="-122"/>
                    <a:ea typeface="楷体" panose="02010609060101010101" pitchFamily="49" charset="-122"/>
                  </a:rPr>
                  <a:t>0</a:t>
                </a:r>
                <a:r>
                  <a:rPr lang="zh-CN" altLang="en-US" sz="2400" b="1" dirty="0">
                    <a:latin typeface="楷体" panose="02010609060101010101" pitchFamily="49" charset="-122"/>
                    <a:ea typeface="楷体" panose="02010609060101010101" pitchFamily="49" charset="-122"/>
                  </a:rPr>
                  <a:t>，方差为</a:t>
                </a:r>
                <a:r>
                  <a:rPr lang="en-US" altLang="zh-CN" sz="2400" b="1" dirty="0" smtClean="0">
                    <a:latin typeface="楷体" panose="02010609060101010101" pitchFamily="49" charset="-122"/>
                    <a:ea typeface="楷体" panose="02010609060101010101" pitchFamily="49" charset="-122"/>
                  </a:rPr>
                  <a:t>1</a:t>
                </a:r>
              </a:p>
              <a:p>
                <a:pPr marL="342900" indent="-342900" algn="just">
                  <a:buFont typeface="Wingdings" panose="05000000000000000000" pitchFamily="2" charset="2"/>
                  <a:buChar char="l"/>
                </a:pPr>
                <a:endParaRPr lang="en-US" altLang="zh-CN" sz="2400" b="1" dirty="0">
                  <a:solidFill>
                    <a:srgbClr val="333333"/>
                  </a:solidFill>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endParaRPr lang="en-US" altLang="zh-CN" sz="2400" b="1" dirty="0" smtClean="0">
                  <a:solidFill>
                    <a:srgbClr val="333333"/>
                  </a:solidFill>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r>
                  <a:rPr lang="zh-CN" altLang="en-US" sz="2400" b="1" u="sng" dirty="0">
                    <a:solidFill>
                      <a:srgbClr val="0000FF"/>
                    </a:solidFill>
                    <a:latin typeface="楷体" panose="02010609060101010101" pitchFamily="49" charset="-122"/>
                    <a:ea typeface="楷体" panose="02010609060101010101" pitchFamily="49" charset="-122"/>
                  </a:rPr>
                  <a:t>小数定标规范化</a:t>
                </a:r>
                <a:r>
                  <a:rPr lang="zh-CN" altLang="en-US" sz="2400" b="1" dirty="0" smtClean="0">
                    <a:solidFill>
                      <a:srgbClr val="333333"/>
                    </a:solidFill>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将数值映射到</a:t>
                </a:r>
                <a:r>
                  <a:rPr lang="en-US" altLang="zh-CN" sz="2400" b="1" dirty="0" smtClean="0">
                    <a:latin typeface="楷体" panose="02010609060101010101" pitchFamily="49" charset="-122"/>
                    <a:ea typeface="楷体" panose="02010609060101010101" pitchFamily="49" charset="-122"/>
                  </a:rPr>
                  <a:t>[-1,1</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之间</a:t>
                </a:r>
                <a:endParaRPr lang="en-US" altLang="zh-CN" sz="2400" b="1" dirty="0">
                  <a:latin typeface="楷体" panose="02010609060101010101" pitchFamily="49" charset="-122"/>
                  <a:ea typeface="楷体" panose="02010609060101010101" pitchFamily="49" charset="-122"/>
                </a:endParaRPr>
              </a:p>
              <a:p>
                <a:pPr marL="342900" indent="-342900" algn="just">
                  <a:buFont typeface="Wingdings" panose="05000000000000000000" pitchFamily="2" charset="2"/>
                  <a:buChar char="l"/>
                </a:pPr>
                <a:endParaRPr lang="en-US" altLang="zh-CN" sz="2400" b="1" dirty="0">
                  <a:solidFill>
                    <a:srgbClr val="333333"/>
                  </a:solidFill>
                  <a:latin typeface="楷体" panose="02010609060101010101" pitchFamily="49" charset="-122"/>
                  <a:ea typeface="楷体" panose="02010609060101010101" pitchFamily="49" charset="-122"/>
                </a:endParaRPr>
              </a:p>
              <a:p>
                <a:pPr algn="just"/>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 </m:t>
                      </m:r>
                    </m:oMath>
                  </m:oMathPara>
                </a14:m>
                <a:endParaRPr lang="en-US" altLang="zh-CN" sz="2400" b="1" dirty="0">
                  <a:solidFill>
                    <a:srgbClr val="333333"/>
                  </a:solidFill>
                  <a:latin typeface="楷体" panose="02010609060101010101" pitchFamily="49" charset="-122"/>
                  <a:ea typeface="楷体" panose="020106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400050" y="818227"/>
                <a:ext cx="8346786" cy="5632311"/>
              </a:xfrm>
              <a:prstGeom prst="rect">
                <a:avLst/>
              </a:prstGeom>
              <a:blipFill>
                <a:blip r:embed="rId2"/>
                <a:stretch>
                  <a:fillRect l="-1169" t="-866" r="-10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10"/>
              <p:cNvSpPr txBox="1"/>
              <p:nvPr/>
            </p:nvSpPr>
            <p:spPr>
              <a:xfrm>
                <a:off x="1722374" y="3133194"/>
                <a:ext cx="5699252" cy="609013"/>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𝑋</m:t>
                          </m:r>
                        </m:e>
                        <m:sup>
                          <m:r>
                            <a:rPr lang="en-US" altLang="zh-CN" b="0" i="1" smtClean="0">
                              <a:solidFill>
                                <a:srgbClr val="000000"/>
                              </a:solidFill>
                              <a:latin typeface="Cambria Math"/>
                            </a:rPr>
                            <m:t>′</m:t>
                          </m:r>
                        </m:sup>
                      </m:sSup>
                      <m:r>
                        <a:rPr lang="en-US" altLang="zh-CN" b="0" i="1" smtClean="0">
                          <a:solidFill>
                            <a:srgbClr val="000000"/>
                          </a:solidFill>
                          <a:latin typeface="Cambria Math"/>
                        </a:rPr>
                        <m:t>=</m:t>
                      </m:r>
                      <m:f>
                        <m:fPr>
                          <m:ctrlPr>
                            <a:rPr lang="en-US" altLang="zh-CN" b="0" i="1" smtClean="0">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𝑋</m:t>
                          </m:r>
                          <m:r>
                            <a:rPr lang="en-US" altLang="zh-CN" b="0" i="1" smtClean="0">
                              <a:solidFill>
                                <a:srgbClr val="000000"/>
                              </a:solidFill>
                              <a:latin typeface="Cambria Math"/>
                            </a:rPr>
                            <m:t>−</m:t>
                          </m:r>
                          <m:r>
                            <a:rPr lang="en-US" altLang="zh-CN" b="0" i="1" smtClean="0">
                              <a:solidFill>
                                <a:srgbClr val="000000"/>
                              </a:solidFill>
                              <a:latin typeface="Cambria Math"/>
                            </a:rPr>
                            <m:t>𝑚𝑖𝑛</m:t>
                          </m:r>
                        </m:num>
                        <m:den>
                          <m:r>
                            <a:rPr lang="en-US" altLang="zh-CN" b="0" i="1" smtClean="0">
                              <a:solidFill>
                                <a:srgbClr val="000000"/>
                              </a:solidFill>
                              <a:latin typeface="Cambria Math"/>
                            </a:rPr>
                            <m:t>𝑚𝑎𝑥</m:t>
                          </m:r>
                          <m:r>
                            <a:rPr lang="en-US" altLang="zh-CN" b="0" i="1" smtClean="0">
                              <a:solidFill>
                                <a:srgbClr val="000000"/>
                              </a:solidFill>
                              <a:latin typeface="Cambria Math"/>
                            </a:rPr>
                            <m:t>−</m:t>
                          </m:r>
                          <m:r>
                            <a:rPr lang="en-US" altLang="zh-CN" b="0" i="1" smtClean="0">
                              <a:solidFill>
                                <a:srgbClr val="000000"/>
                              </a:solidFill>
                              <a:latin typeface="Cambria Math"/>
                            </a:rPr>
                            <m:t>𝑚𝑖𝑛</m:t>
                          </m:r>
                        </m:den>
                      </m:f>
                      <m:r>
                        <a:rPr lang="en-US" altLang="zh-CN" b="0" i="1" smtClean="0">
                          <a:solidFill>
                            <a:srgbClr val="000000"/>
                          </a:solidFill>
                          <a:latin typeface="Cambria Math"/>
                        </a:rPr>
                        <m:t> </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a:rPr>
                            <m:t>𝑛𝑒𝑤</m:t>
                          </m:r>
                          <m:r>
                            <a:rPr lang="en-US" altLang="zh-CN" b="0" i="1" smtClean="0">
                              <a:solidFill>
                                <a:srgbClr val="000000"/>
                              </a:solidFill>
                              <a:latin typeface="Cambria Math"/>
                            </a:rPr>
                            <m:t>_</m:t>
                          </m:r>
                          <m:r>
                            <a:rPr lang="en-US" altLang="zh-CN" b="0" i="1" smtClean="0">
                              <a:solidFill>
                                <a:srgbClr val="000000"/>
                              </a:solidFill>
                              <a:latin typeface="Cambria Math"/>
                            </a:rPr>
                            <m:t>𝑚𝑎𝑥</m:t>
                          </m:r>
                          <m:r>
                            <a:rPr lang="en-US" altLang="zh-CN" b="0" i="1" smtClean="0">
                              <a:solidFill>
                                <a:srgbClr val="000000"/>
                              </a:solidFill>
                              <a:latin typeface="Cambria Math"/>
                            </a:rPr>
                            <m:t>−</m:t>
                          </m:r>
                          <m:r>
                            <a:rPr lang="en-US" altLang="zh-CN" b="0" i="1" smtClean="0">
                              <a:solidFill>
                                <a:srgbClr val="000000"/>
                              </a:solidFill>
                              <a:latin typeface="Cambria Math"/>
                            </a:rPr>
                            <m:t>𝑛𝑒𝑤</m:t>
                          </m:r>
                          <m:r>
                            <a:rPr lang="en-US" altLang="zh-CN" b="0" i="1" smtClean="0">
                              <a:solidFill>
                                <a:srgbClr val="000000"/>
                              </a:solidFill>
                              <a:latin typeface="Cambria Math"/>
                            </a:rPr>
                            <m:t>_</m:t>
                          </m:r>
                          <m:r>
                            <a:rPr lang="en-US" altLang="zh-CN" b="0" i="1" smtClean="0">
                              <a:solidFill>
                                <a:srgbClr val="000000"/>
                              </a:solidFill>
                              <a:latin typeface="Cambria Math"/>
                            </a:rPr>
                            <m:t>𝑚𝑖𝑛</m:t>
                          </m:r>
                        </m:e>
                      </m:d>
                      <m:r>
                        <a:rPr lang="en-US" altLang="zh-CN" b="0" i="0" smtClean="0">
                          <a:solidFill>
                            <a:srgbClr val="000000"/>
                          </a:solidFill>
                          <a:latin typeface="Cambria Math"/>
                        </a:rPr>
                        <m:t>+</m:t>
                      </m:r>
                      <m:r>
                        <a:rPr lang="en-US" altLang="zh-CN" b="0" i="1" smtClean="0">
                          <a:solidFill>
                            <a:srgbClr val="000000"/>
                          </a:solidFill>
                          <a:latin typeface="Cambria Math"/>
                        </a:rPr>
                        <m:t>𝑛𝑒𝑤</m:t>
                      </m:r>
                      <m:r>
                        <a:rPr lang="en-US" altLang="zh-CN" b="0" i="1" smtClean="0">
                          <a:solidFill>
                            <a:srgbClr val="000000"/>
                          </a:solidFill>
                          <a:latin typeface="Cambria Math"/>
                        </a:rPr>
                        <m:t>_</m:t>
                      </m:r>
                      <m:r>
                        <a:rPr lang="en-US" altLang="zh-CN" b="0" i="1" smtClean="0">
                          <a:solidFill>
                            <a:srgbClr val="000000"/>
                          </a:solidFill>
                          <a:latin typeface="Cambria Math"/>
                        </a:rPr>
                        <m:t>𝑚𝑖𝑛</m:t>
                      </m:r>
                    </m:oMath>
                  </m:oMathPara>
                </a14:m>
                <a:endParaRPr lang="zh-CN" altLang="en-US" dirty="0">
                  <a:solidFill>
                    <a:srgbClr val="000000"/>
                  </a:solidFill>
                </a:endParaRPr>
              </a:p>
            </p:txBody>
          </p:sp>
        </mc:Choice>
        <mc:Fallback xmlns="">
          <p:sp>
            <p:nvSpPr>
              <p:cNvPr id="7" name="TextBox 10"/>
              <p:cNvSpPr txBox="1">
                <a:spLocks noRot="1" noChangeAspect="1" noMove="1" noResize="1" noEditPoints="1" noAdjustHandles="1" noChangeArrowheads="1" noChangeShapeType="1" noTextEdit="1"/>
              </p:cNvSpPr>
              <p:nvPr/>
            </p:nvSpPr>
            <p:spPr>
              <a:xfrm>
                <a:off x="1722374" y="3133194"/>
                <a:ext cx="5699252" cy="609013"/>
              </a:xfrm>
              <a:prstGeom prst="rect">
                <a:avLst/>
              </a:prstGeom>
              <a:blipFill>
                <a:blip r:embed="rId3"/>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9"/>
              <p:cNvSpPr txBox="1"/>
              <p:nvPr/>
            </p:nvSpPr>
            <p:spPr>
              <a:xfrm>
                <a:off x="3224570" y="4606482"/>
                <a:ext cx="2128082" cy="669094"/>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𝑋</m:t>
                          </m:r>
                        </m:e>
                        <m:sup>
                          <m:r>
                            <a:rPr lang="en-US" altLang="zh-CN" i="1">
                              <a:solidFill>
                                <a:srgbClr val="000000"/>
                              </a:solidFill>
                              <a:latin typeface="Cambria Math"/>
                            </a:rPr>
                            <m:t>′</m:t>
                          </m:r>
                        </m:sup>
                      </m:sSup>
                      <m:r>
                        <a:rPr lang="en-US" altLang="zh-CN" b="0" i="1" smtClean="0">
                          <a:solidFill>
                            <a:srgbClr val="000000"/>
                          </a:solidFill>
                          <a:latin typeface="Cambria Math"/>
                        </a:rPr>
                        <m:t>=</m:t>
                      </m:r>
                      <m:f>
                        <m:fPr>
                          <m:ctrlPr>
                            <a:rPr lang="en-US" altLang="zh-CN" b="0" i="1" smtClean="0">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𝑋</m:t>
                          </m:r>
                          <m:r>
                            <a:rPr lang="en-US" altLang="zh-CN" b="0" i="1" smtClean="0">
                              <a:solidFill>
                                <a:srgbClr val="000000"/>
                              </a:solidFill>
                              <a:latin typeface="Cambria Math"/>
                            </a:rPr>
                            <m:t>−</m:t>
                          </m:r>
                          <m:r>
                            <a:rPr lang="en-US" altLang="zh-CN" b="0" i="1" smtClean="0">
                              <a:solidFill>
                                <a:srgbClr val="000000"/>
                              </a:solidFill>
                              <a:latin typeface="Cambria Math" panose="02040503050406030204" pitchFamily="18" charset="0"/>
                            </a:rPr>
                            <m:t>𝑚𝑒𝑎𝑛</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𝑋</m:t>
                          </m:r>
                          <m:r>
                            <a:rPr lang="en-US" altLang="zh-CN" b="0" i="1" smtClean="0">
                              <a:solidFill>
                                <a:srgbClr val="000000"/>
                              </a:solidFill>
                              <a:latin typeface="Cambria Math" panose="02040503050406030204" pitchFamily="18" charset="0"/>
                            </a:rPr>
                            <m:t>)</m:t>
                          </m:r>
                        </m:num>
                        <m:den>
                          <m:r>
                            <a:rPr lang="en-US" altLang="zh-CN" b="0" i="1" smtClean="0">
                              <a:solidFill>
                                <a:srgbClr val="000000"/>
                              </a:solidFill>
                              <a:latin typeface="Cambria Math" panose="02040503050406030204" pitchFamily="18" charset="0"/>
                            </a:rPr>
                            <m:t>𝑆𝐷</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𝑋</m:t>
                          </m:r>
                          <m:r>
                            <a:rPr lang="en-US" altLang="zh-CN" b="0" i="1" smtClean="0">
                              <a:solidFill>
                                <a:srgbClr val="000000"/>
                              </a:solidFill>
                              <a:latin typeface="Cambria Math" panose="02040503050406030204" pitchFamily="18" charset="0"/>
                            </a:rPr>
                            <m:t>)</m:t>
                          </m:r>
                        </m:den>
                      </m:f>
                    </m:oMath>
                  </m:oMathPara>
                </a14:m>
                <a:endParaRPr lang="zh-CN" altLang="en-US" dirty="0">
                  <a:solidFill>
                    <a:srgbClr val="000000"/>
                  </a:solidFill>
                </a:endParaRPr>
              </a:p>
            </p:txBody>
          </p:sp>
        </mc:Choice>
        <mc:Fallback xmlns="">
          <p:sp>
            <p:nvSpPr>
              <p:cNvPr id="8" name="TextBox 9"/>
              <p:cNvSpPr txBox="1">
                <a:spLocks noRot="1" noChangeAspect="1" noMove="1" noResize="1" noEditPoints="1" noAdjustHandles="1" noChangeArrowheads="1" noChangeShapeType="1" noTextEdit="1"/>
              </p:cNvSpPr>
              <p:nvPr/>
            </p:nvSpPr>
            <p:spPr>
              <a:xfrm>
                <a:off x="3224570" y="4606482"/>
                <a:ext cx="2128082" cy="669094"/>
              </a:xfrm>
              <a:prstGeom prst="rect">
                <a:avLst/>
              </a:prstGeom>
              <a:blipFill>
                <a:blip r:embed="rId4"/>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9"/>
              <p:cNvSpPr txBox="1"/>
              <p:nvPr/>
            </p:nvSpPr>
            <p:spPr>
              <a:xfrm>
                <a:off x="3224570" y="5668097"/>
                <a:ext cx="1162241" cy="610936"/>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𝑋</m:t>
                          </m:r>
                        </m:e>
                        <m:sup>
                          <m:r>
                            <a:rPr lang="en-US" altLang="zh-CN" i="1">
                              <a:solidFill>
                                <a:srgbClr val="000000"/>
                              </a:solidFill>
                              <a:latin typeface="Cambria Math"/>
                            </a:rPr>
                            <m:t>′</m:t>
                          </m:r>
                        </m:sup>
                      </m:sSup>
                      <m:r>
                        <a:rPr lang="en-US" altLang="zh-CN" b="0" i="1" smtClean="0">
                          <a:solidFill>
                            <a:srgbClr val="000000"/>
                          </a:solidFill>
                          <a:latin typeface="Cambria Math"/>
                        </a:rPr>
                        <m:t>=</m:t>
                      </m:r>
                      <m:f>
                        <m:fPr>
                          <m:ctrlPr>
                            <a:rPr lang="en-US" altLang="zh-CN" b="0" i="1" smtClean="0">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𝑋</m:t>
                          </m:r>
                        </m:num>
                        <m:den>
                          <m:r>
                            <a:rPr lang="en-US" altLang="zh-CN" b="0" i="1" smtClean="0">
                              <a:solidFill>
                                <a:srgbClr val="000000"/>
                              </a:solidFill>
                              <a:latin typeface="Cambria Math" panose="02040503050406030204" pitchFamily="18" charset="0"/>
                            </a:rPr>
                            <m:t>10</m:t>
                          </m:r>
                          <m:r>
                            <m:rPr>
                              <m:sty m:val="p"/>
                            </m:rPr>
                            <a:rPr lang="en-US" altLang="zh-CN" i="1" baseline="30000">
                              <a:solidFill>
                                <a:srgbClr val="000000"/>
                              </a:solidFill>
                              <a:latin typeface="Cambria Math" panose="02040503050406030204" pitchFamily="18" charset="0"/>
                            </a:rPr>
                            <m:t>d</m:t>
                          </m:r>
                        </m:den>
                      </m:f>
                    </m:oMath>
                  </m:oMathPara>
                </a14:m>
                <a:endParaRPr lang="zh-CN" altLang="en-US" dirty="0">
                  <a:solidFill>
                    <a:srgbClr val="000000"/>
                  </a:solidFill>
                </a:endParaRPr>
              </a:p>
            </p:txBody>
          </p:sp>
        </mc:Choice>
        <mc:Fallback xmlns="">
          <p:sp>
            <p:nvSpPr>
              <p:cNvPr id="9" name="TextBox 9"/>
              <p:cNvSpPr txBox="1">
                <a:spLocks noRot="1" noChangeAspect="1" noMove="1" noResize="1" noEditPoints="1" noAdjustHandles="1" noChangeArrowheads="1" noChangeShapeType="1" noTextEdit="1"/>
              </p:cNvSpPr>
              <p:nvPr/>
            </p:nvSpPr>
            <p:spPr>
              <a:xfrm>
                <a:off x="3224570" y="5668097"/>
                <a:ext cx="1162241" cy="610936"/>
              </a:xfrm>
              <a:prstGeom prst="rect">
                <a:avLst/>
              </a:prstGeom>
              <a:blipFill>
                <a:blip r:embed="rId5"/>
                <a:stretch>
                  <a:fillRect/>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487699" y="5929483"/>
                <a:ext cx="3940502" cy="400110"/>
              </a:xfrm>
              <a:prstGeom prst="rect">
                <a:avLst/>
              </a:prstGeom>
            </p:spPr>
            <p:txBody>
              <a:bodyPr wrap="none">
                <a:spAutoFit/>
              </a:bodyPr>
              <a:lstStyle/>
              <a:p>
                <a:pPr algn="just"/>
                <a14:m>
                  <m:oMath xmlns:m="http://schemas.openxmlformats.org/officeDocument/2006/math">
                    <m:r>
                      <m:rPr>
                        <m:sty m:val="p"/>
                      </m:rPr>
                      <a:rPr lang="en-US" altLang="zh-CN" sz="2000" i="1">
                        <a:solidFill>
                          <a:srgbClr val="000000"/>
                        </a:solidFill>
                        <a:latin typeface="Cambria Math" panose="02040503050406030204" pitchFamily="18" charset="0"/>
                      </a:rPr>
                      <m:t>d</m:t>
                    </m:r>
                  </m:oMath>
                </a14:m>
                <a:r>
                  <a:rPr lang="zh-CN" altLang="en-US" sz="2000" b="1" dirty="0">
                    <a:latin typeface="楷体" panose="02010609060101010101" pitchFamily="49" charset="-122"/>
                    <a:ea typeface="楷体" panose="02010609060101010101" pitchFamily="49" charset="-122"/>
                  </a:rPr>
                  <a:t>为具有最大绝对值的数据的位数</a:t>
                </a:r>
                <a:endParaRPr lang="en-US" altLang="zh-CN" sz="2000" b="1" dirty="0">
                  <a:latin typeface="楷体" panose="02010609060101010101" pitchFamily="49" charset="-122"/>
                  <a:ea typeface="楷体" panose="02010609060101010101" pitchFamily="49"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4487699" y="5929483"/>
                <a:ext cx="3940502" cy="400110"/>
              </a:xfrm>
              <a:prstGeom prst="rect">
                <a:avLst/>
              </a:prstGeom>
              <a:blipFill>
                <a:blip r:embed="rId6"/>
                <a:stretch>
                  <a:fillRect t="-12308" r="-618" b="-24615"/>
                </a:stretch>
              </a:blipFill>
            </p:spPr>
            <p:txBody>
              <a:bodyPr/>
              <a:lstStyle/>
              <a:p>
                <a:r>
                  <a:rPr lang="zh-CN" altLang="en-US">
                    <a:noFill/>
                  </a:rPr>
                  <a:t> </a:t>
                </a:r>
              </a:p>
            </p:txBody>
          </p:sp>
        </mc:Fallback>
      </mc:AlternateContent>
      <p:sp>
        <p:nvSpPr>
          <p:cNvPr id="11" name="页脚占位符 10"/>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879056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59A597-5BAB-4E1D-8637-945B3A2140E5}"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24</a:t>
            </a:fld>
            <a:endParaRPr lang="zh-CN" altLang="en-US"/>
          </a:p>
        </p:txBody>
      </p:sp>
      <p:sp>
        <p:nvSpPr>
          <p:cNvPr id="5" name="矩形 4"/>
          <p:cNvSpPr/>
          <p:nvPr/>
        </p:nvSpPr>
        <p:spPr>
          <a:xfrm>
            <a:off x="410855" y="852121"/>
            <a:ext cx="8345218" cy="5324535"/>
          </a:xfrm>
          <a:prstGeom prst="rect">
            <a:avLst/>
          </a:prstGeom>
        </p:spPr>
        <p:txBody>
          <a:bodyPr wrap="square">
            <a:spAutoFit/>
          </a:bodyPr>
          <a:lstStyle/>
          <a:p>
            <a:pPr>
              <a:spcBef>
                <a:spcPts val="1800"/>
              </a:spcBef>
              <a:buSzPct val="7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不平衡（均衡）数据</a:t>
            </a:r>
            <a:r>
              <a:rPr lang="zh-CN" altLang="en-US" sz="2800" b="1" dirty="0" smtClean="0">
                <a:latin typeface="黑体" panose="02010609060101010101" pitchFamily="49" charset="-122"/>
                <a:ea typeface="黑体" panose="02010609060101010101" pitchFamily="49" charset="-122"/>
              </a:rPr>
              <a:t>集</a:t>
            </a:r>
            <a:endParaRPr lang="en-US" altLang="zh-CN" sz="2800" b="1" dirty="0" smtClean="0">
              <a:latin typeface="黑体" panose="02010609060101010101" pitchFamily="49" charset="-122"/>
              <a:ea typeface="黑体" panose="02010609060101010101" pitchFamily="49" charset="-122"/>
            </a:endParaRPr>
          </a:p>
          <a:p>
            <a:pPr algn="just"/>
            <a:r>
              <a:rPr lang="zh-CN" altLang="en-US" dirty="0" smtClean="0"/>
              <a:t>       </a:t>
            </a:r>
            <a:r>
              <a:rPr lang="zh-CN" altLang="en-US" sz="2400" b="1" u="sng" dirty="0" smtClean="0">
                <a:solidFill>
                  <a:srgbClr val="0000FF"/>
                </a:solidFill>
                <a:latin typeface="楷体" panose="02010609060101010101" pitchFamily="49" charset="-122"/>
                <a:ea typeface="楷体" panose="02010609060101010101" pitchFamily="49" charset="-122"/>
              </a:rPr>
              <a:t>不平衡</a:t>
            </a:r>
            <a:r>
              <a:rPr lang="zh-CN" altLang="en-US" sz="2400" b="1" u="sng" dirty="0">
                <a:solidFill>
                  <a:srgbClr val="0000FF"/>
                </a:solidFill>
                <a:latin typeface="楷体" panose="02010609060101010101" pitchFamily="49" charset="-122"/>
                <a:ea typeface="楷体" panose="02010609060101010101" pitchFamily="49" charset="-122"/>
              </a:rPr>
              <a:t>数据集</a:t>
            </a:r>
            <a:r>
              <a:rPr lang="zh-CN" altLang="en-US" sz="2400" b="1" dirty="0">
                <a:latin typeface="楷体" panose="02010609060101010101" pitchFamily="49" charset="-122"/>
                <a:ea typeface="楷体" panose="02010609060101010101" pitchFamily="49" charset="-122"/>
              </a:rPr>
              <a:t>指的是数据集各个类别的样本数目相差巨大。以二分类问题为例，假设正类的样本数量远大于负类的样本数量，这种情况下的数据称为不平衡数据</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Bef>
                <a:spcPts val="1800"/>
              </a:spcBef>
              <a:buSzPct val="7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不平衡数据集</a:t>
            </a:r>
            <a:r>
              <a:rPr lang="zh-CN" altLang="en-US" sz="2800" b="1" dirty="0" smtClean="0">
                <a:latin typeface="黑体" panose="02010609060101010101" pitchFamily="49" charset="-122"/>
                <a:ea typeface="黑体" panose="02010609060101010101" pitchFamily="49" charset="-122"/>
              </a:rPr>
              <a:t>举例</a:t>
            </a:r>
            <a:endParaRPr lang="en-US" altLang="zh-CN" sz="2800" b="1" dirty="0" smtClean="0">
              <a:latin typeface="楷体" panose="02010609060101010101" pitchFamily="49" charset="-122"/>
              <a:ea typeface="楷体" panose="02010609060101010101" pitchFamily="49" charset="-122"/>
            </a:endParaRPr>
          </a:p>
          <a:p>
            <a:pPr marL="504000" indent="-180000" algn="just">
              <a:spcAft>
                <a:spcPts val="600"/>
              </a:spcAft>
              <a:buSzPct val="70000"/>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在二分类问题中，训练集中</a:t>
            </a:r>
            <a:r>
              <a:rPr lang="en-US" altLang="zh-CN" sz="2400" b="1" dirty="0">
                <a:latin typeface="楷体" panose="02010609060101010101" pitchFamily="49" charset="-122"/>
                <a:ea typeface="楷体" panose="02010609060101010101" pitchFamily="49" charset="-122"/>
              </a:rPr>
              <a:t>class 1</a:t>
            </a:r>
            <a:r>
              <a:rPr lang="zh-CN" altLang="en-US" sz="2400" b="1" dirty="0">
                <a:latin typeface="楷体" panose="02010609060101010101" pitchFamily="49" charset="-122"/>
                <a:ea typeface="楷体" panose="02010609060101010101" pitchFamily="49" charset="-122"/>
              </a:rPr>
              <a:t>的样本数比上</a:t>
            </a:r>
            <a:r>
              <a:rPr lang="en-US" altLang="zh-CN" sz="2400" b="1" dirty="0">
                <a:latin typeface="楷体" panose="02010609060101010101" pitchFamily="49" charset="-122"/>
                <a:ea typeface="楷体" panose="02010609060101010101" pitchFamily="49" charset="-122"/>
              </a:rPr>
              <a:t>class 2</a:t>
            </a:r>
            <a:r>
              <a:rPr lang="zh-CN" altLang="en-US" sz="2400" b="1" dirty="0">
                <a:latin typeface="楷体" panose="02010609060101010101" pitchFamily="49" charset="-122"/>
                <a:ea typeface="楷体" panose="02010609060101010101" pitchFamily="49" charset="-122"/>
              </a:rPr>
              <a:t>的样本数的比值为</a:t>
            </a:r>
            <a:r>
              <a:rPr lang="en-US" altLang="zh-CN" sz="2400" b="1" dirty="0">
                <a:latin typeface="楷体" panose="02010609060101010101" pitchFamily="49" charset="-122"/>
                <a:ea typeface="楷体" panose="02010609060101010101" pitchFamily="49" charset="-122"/>
              </a:rPr>
              <a:t>60:1</a:t>
            </a:r>
            <a:r>
              <a:rPr lang="zh-CN" altLang="en-US" sz="2400" b="1" dirty="0">
                <a:latin typeface="楷体" panose="02010609060101010101" pitchFamily="49" charset="-122"/>
                <a:ea typeface="楷体" panose="02010609060101010101" pitchFamily="49" charset="-122"/>
              </a:rPr>
              <a:t>。使用逻辑回归进行分类，最后结果是其忽略了</a:t>
            </a:r>
            <a:r>
              <a:rPr lang="en-US" altLang="zh-CN" sz="2400" b="1" dirty="0">
                <a:latin typeface="楷体" panose="02010609060101010101" pitchFamily="49" charset="-122"/>
                <a:ea typeface="楷体" panose="02010609060101010101" pitchFamily="49" charset="-122"/>
              </a:rPr>
              <a:t>class 2</a:t>
            </a:r>
            <a:r>
              <a:rPr lang="zh-CN" altLang="en-US" sz="2400" b="1" dirty="0">
                <a:latin typeface="楷体" panose="02010609060101010101" pitchFamily="49" charset="-122"/>
                <a:ea typeface="楷体" panose="02010609060101010101" pitchFamily="49" charset="-122"/>
              </a:rPr>
              <a:t>，将所有的训练样本都分类为</a:t>
            </a:r>
            <a:r>
              <a:rPr lang="en-US" altLang="zh-CN" sz="2400" b="1" dirty="0">
                <a:latin typeface="楷体" panose="02010609060101010101" pitchFamily="49" charset="-122"/>
                <a:ea typeface="楷体" panose="02010609060101010101" pitchFamily="49" charset="-122"/>
              </a:rPr>
              <a:t>class 1</a:t>
            </a:r>
            <a:r>
              <a:rPr lang="zh-CN" altLang="en-US" sz="2400" b="1" dirty="0">
                <a:latin typeface="楷体" panose="02010609060101010101" pitchFamily="49" charset="-122"/>
                <a:ea typeface="楷体" panose="02010609060101010101" pitchFamily="49" charset="-122"/>
              </a:rPr>
              <a:t>。</a:t>
            </a:r>
          </a:p>
          <a:p>
            <a:pPr marL="504000" indent="-180000" algn="just">
              <a:spcAft>
                <a:spcPts val="600"/>
              </a:spcAft>
              <a:buSzPct val="70000"/>
              <a:buFont typeface="Wingdings" panose="05000000000000000000" pitchFamily="2" charset="2"/>
              <a:buChar char="Ø"/>
            </a:pPr>
            <a:r>
              <a:rPr lang="zh-CN" altLang="en-US" sz="2400" b="1" dirty="0" smtClean="0">
                <a:latin typeface="楷体" panose="02010609060101010101" pitchFamily="49" charset="-122"/>
                <a:ea typeface="楷体" panose="02010609060101010101" pitchFamily="49" charset="-122"/>
              </a:rPr>
              <a:t>在</a:t>
            </a:r>
            <a:r>
              <a:rPr lang="zh-CN" altLang="en-US" sz="2400" b="1" dirty="0">
                <a:latin typeface="楷体" panose="02010609060101010101" pitchFamily="49" charset="-122"/>
                <a:ea typeface="楷体" panose="02010609060101010101" pitchFamily="49" charset="-122"/>
              </a:rPr>
              <a:t>三分类问题中，三个类别分别为</a:t>
            </a:r>
            <a:r>
              <a:rPr lang="en-US" altLang="zh-CN" sz="2400" b="1" dirty="0">
                <a:latin typeface="楷体" panose="02010609060101010101" pitchFamily="49" charset="-122"/>
                <a:ea typeface="楷体" panose="02010609060101010101" pitchFamily="49" charset="-122"/>
              </a:rPr>
              <a:t>A</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C</a:t>
            </a:r>
            <a:r>
              <a:rPr lang="zh-CN" altLang="en-US" sz="2400" b="1" dirty="0">
                <a:latin typeface="楷体" panose="02010609060101010101" pitchFamily="49" charset="-122"/>
                <a:ea typeface="楷体" panose="02010609060101010101" pitchFamily="49" charset="-122"/>
              </a:rPr>
              <a:t>，训练集中</a:t>
            </a:r>
            <a:r>
              <a:rPr lang="en-US" altLang="zh-CN" sz="2400" b="1" dirty="0">
                <a:latin typeface="楷体" panose="02010609060101010101" pitchFamily="49" charset="-122"/>
                <a:ea typeface="楷体" panose="02010609060101010101" pitchFamily="49" charset="-122"/>
              </a:rPr>
              <a:t>A</a:t>
            </a:r>
            <a:r>
              <a:rPr lang="zh-CN" altLang="en-US" sz="2400" b="1" dirty="0">
                <a:latin typeface="楷体" panose="02010609060101010101" pitchFamily="49" charset="-122"/>
                <a:ea typeface="楷体" panose="02010609060101010101" pitchFamily="49" charset="-122"/>
              </a:rPr>
              <a:t>类的样本占</a:t>
            </a:r>
            <a:r>
              <a:rPr lang="en-US" altLang="zh-CN" sz="2400" b="1" dirty="0">
                <a:latin typeface="楷体" panose="02010609060101010101" pitchFamily="49" charset="-122"/>
                <a:ea typeface="楷体" panose="02010609060101010101" pitchFamily="49" charset="-122"/>
              </a:rPr>
              <a:t>70%</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类的样本占</a:t>
            </a:r>
            <a:r>
              <a:rPr lang="en-US" altLang="zh-CN" sz="2400" b="1" dirty="0">
                <a:latin typeface="楷体" panose="02010609060101010101" pitchFamily="49" charset="-122"/>
                <a:ea typeface="楷体" panose="02010609060101010101" pitchFamily="49" charset="-122"/>
              </a:rPr>
              <a:t>25%</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C</a:t>
            </a:r>
            <a:r>
              <a:rPr lang="zh-CN" altLang="en-US" sz="2400" b="1" dirty="0">
                <a:latin typeface="楷体" panose="02010609060101010101" pitchFamily="49" charset="-122"/>
                <a:ea typeface="楷体" panose="02010609060101010101" pitchFamily="49" charset="-122"/>
              </a:rPr>
              <a:t>类的样本占</a:t>
            </a:r>
            <a:r>
              <a:rPr lang="en-US" altLang="zh-CN" sz="2400" b="1" dirty="0">
                <a:latin typeface="楷体" panose="02010609060101010101" pitchFamily="49" charset="-122"/>
                <a:ea typeface="楷体" panose="02010609060101010101" pitchFamily="49" charset="-122"/>
              </a:rPr>
              <a:t>5%</a:t>
            </a:r>
            <a:r>
              <a:rPr lang="zh-CN" altLang="en-US" sz="2400" b="1" dirty="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最后分类器</a:t>
            </a:r>
            <a:r>
              <a:rPr lang="zh-CN" altLang="en-US" sz="2400" b="1" dirty="0">
                <a:latin typeface="楷体" panose="02010609060101010101" pitchFamily="49" charset="-122"/>
                <a:ea typeface="楷体" panose="02010609060101010101" pitchFamily="49" charset="-122"/>
              </a:rPr>
              <a:t>对类</a:t>
            </a:r>
            <a:r>
              <a:rPr lang="en-US" altLang="zh-CN" sz="2400" b="1" dirty="0">
                <a:latin typeface="楷体" panose="02010609060101010101" pitchFamily="49" charset="-122"/>
                <a:ea typeface="楷体" panose="02010609060101010101" pitchFamily="49" charset="-122"/>
              </a:rPr>
              <a:t>A</a:t>
            </a:r>
            <a:r>
              <a:rPr lang="zh-CN" altLang="en-US" sz="2400" b="1" dirty="0">
                <a:latin typeface="楷体" panose="02010609060101010101" pitchFamily="49" charset="-122"/>
                <a:ea typeface="楷体" panose="02010609060101010101" pitchFamily="49" charset="-122"/>
              </a:rPr>
              <a:t>的样本过拟合了，而对其它两个类别的样本欠拟合</a:t>
            </a:r>
            <a:r>
              <a:rPr lang="zh-CN" altLang="en-US" sz="2400" b="1" dirty="0" smtClean="0">
                <a:latin typeface="楷体" panose="02010609060101010101" pitchFamily="49" charset="-122"/>
                <a:ea typeface="楷体" panose="02010609060101010101" pitchFamily="49" charset="-122"/>
              </a:rPr>
              <a:t>。</a:t>
            </a:r>
            <a:endParaRPr lang="zh-CN" altLang="en-US" sz="3200" b="1" i="0" dirty="0">
              <a:effectLst/>
              <a:latin typeface="楷体" panose="02010609060101010101" pitchFamily="49" charset="-122"/>
              <a:ea typeface="楷体" panose="02010609060101010101" pitchFamily="49" charset="-122"/>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采样</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784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CAF3C-D753-4F45-BB06-7521881DE6EE}"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25</a:t>
            </a:fld>
            <a:endParaRPr lang="zh-CN" altLang="en-US"/>
          </a:p>
        </p:txBody>
      </p:sp>
      <p:cxnSp>
        <p:nvCxnSpPr>
          <p:cNvPr id="5" name="Straight Arrow Connector 5"/>
          <p:cNvCxnSpPr/>
          <p:nvPr/>
        </p:nvCxnSpPr>
        <p:spPr>
          <a:xfrm>
            <a:off x="1352550" y="4144819"/>
            <a:ext cx="6934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7"/>
          <p:cNvCxnSpPr/>
          <p:nvPr/>
        </p:nvCxnSpPr>
        <p:spPr>
          <a:xfrm flipV="1">
            <a:off x="1352550" y="815903"/>
            <a:ext cx="794" cy="3328916"/>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Rectangle 8"/>
          <p:cNvSpPr/>
          <p:nvPr/>
        </p:nvSpPr>
        <p:spPr>
          <a:xfrm>
            <a:off x="5391150" y="2720109"/>
            <a:ext cx="3124200" cy="533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85%</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Rectangle 9"/>
          <p:cNvSpPr/>
          <p:nvPr/>
        </p:nvSpPr>
        <p:spPr>
          <a:xfrm>
            <a:off x="3943350" y="2720109"/>
            <a:ext cx="914400" cy="533400"/>
          </a:xfrm>
          <a:prstGeom prst="rect">
            <a:avLst/>
          </a:prstGeom>
          <a:solidFill>
            <a:srgbClr val="FF0000">
              <a:alpha val="7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5%</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9" name="Straight Connector 11"/>
          <p:cNvCxnSpPr/>
          <p:nvPr/>
        </p:nvCxnSpPr>
        <p:spPr>
          <a:xfrm flipH="1">
            <a:off x="1874818" y="892103"/>
            <a:ext cx="12720" cy="3476697"/>
          </a:xfrm>
          <a:prstGeom prst="line">
            <a:avLst/>
          </a:prstGeom>
          <a:ln w="19050" cmpd="sng">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14"/>
          <p:cNvCxnSpPr/>
          <p:nvPr/>
        </p:nvCxnSpPr>
        <p:spPr>
          <a:xfrm>
            <a:off x="5164138" y="891309"/>
            <a:ext cx="8226" cy="3412836"/>
          </a:xfrm>
          <a:prstGeom prst="line">
            <a:avLst/>
          </a:prstGeom>
          <a:ln w="19050" cmpd="sng">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 name="TextBox 20"/>
          <p:cNvSpPr txBox="1"/>
          <p:nvPr/>
        </p:nvSpPr>
        <p:spPr>
          <a:xfrm>
            <a:off x="1331769" y="4358246"/>
            <a:ext cx="1708994" cy="461665"/>
          </a:xfrm>
          <a:prstGeom prst="rect">
            <a:avLst/>
          </a:prstGeom>
          <a:noFill/>
        </p:spPr>
        <p:txBody>
          <a:bodyPr wrap="none" rtlCol="0">
            <a:spAutoFit/>
          </a:bodyPr>
          <a:lstStyle/>
          <a:p>
            <a:r>
              <a:rPr 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Classifier A</a:t>
            </a:r>
            <a:endParaRPr 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21"/>
          <p:cNvSpPr txBox="1"/>
          <p:nvPr/>
        </p:nvSpPr>
        <p:spPr>
          <a:xfrm>
            <a:off x="4641076" y="4358246"/>
            <a:ext cx="1708353"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Classifier B</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Box 13"/>
          <p:cNvSpPr txBox="1"/>
          <p:nvPr/>
        </p:nvSpPr>
        <p:spPr>
          <a:xfrm>
            <a:off x="6774152" y="1394842"/>
            <a:ext cx="2055885" cy="461665"/>
          </a:xfrm>
          <a:prstGeom prst="rect">
            <a:avLst/>
          </a:prstGeom>
          <a:noFill/>
        </p:spPr>
        <p:txBody>
          <a:bodyPr wrap="square" rtlCol="0">
            <a:spAutoFit/>
          </a:bodyPr>
          <a:lstStyle/>
          <a:p>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红色</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蓝色</a:t>
            </a:r>
            <a:endParaRPr lang="en-US" sz="24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Rectangle 15"/>
          <p:cNvSpPr/>
          <p:nvPr/>
        </p:nvSpPr>
        <p:spPr>
          <a:xfrm>
            <a:off x="2038350" y="2720109"/>
            <a:ext cx="1524000" cy="533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Times New Roman" panose="02020603050405020304" pitchFamily="18" charset="0"/>
                <a:ea typeface="楷体" panose="02010609060101010101" pitchFamily="49" charset="-122"/>
                <a:cs typeface="Times New Roman" panose="02020603050405020304" pitchFamily="18" charset="0"/>
              </a:rPr>
              <a:t>10%</a:t>
            </a:r>
            <a:endParaRPr 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5" name="直接连接符 14"/>
          <p:cNvCxnSpPr/>
          <p:nvPr/>
        </p:nvCxnSpPr>
        <p:spPr>
          <a:xfrm>
            <a:off x="7720301" y="925974"/>
            <a:ext cx="0" cy="1295400"/>
          </a:xfrm>
          <a:prstGeom prst="line">
            <a:avLst/>
          </a:prstGeom>
          <a:ln w="1905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采样</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7" name="矩形 16"/>
          <p:cNvSpPr/>
          <p:nvPr/>
        </p:nvSpPr>
        <p:spPr>
          <a:xfrm>
            <a:off x="459888" y="4985333"/>
            <a:ext cx="8296185" cy="1200329"/>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训练集</a:t>
            </a:r>
            <a:r>
              <a:rPr lang="zh-CN" altLang="en-US" sz="2400" b="1" dirty="0">
                <a:latin typeface="楷体" panose="02010609060101010101" pitchFamily="49" charset="-122"/>
                <a:ea typeface="楷体" panose="02010609060101010101" pitchFamily="49" charset="-122"/>
              </a:rPr>
              <a:t>的</a:t>
            </a:r>
            <a:r>
              <a:rPr lang="en-US" altLang="zh-CN" sz="2400" b="1" dirty="0" smtClean="0">
                <a:latin typeface="楷体" panose="02010609060101010101" pitchFamily="49" charset="-122"/>
                <a:ea typeface="楷体" panose="02010609060101010101" pitchFamily="49" charset="-122"/>
              </a:rPr>
              <a:t>95%</a:t>
            </a:r>
            <a:r>
              <a:rPr lang="zh-CN" altLang="en-US" sz="2400" b="1" dirty="0">
                <a:latin typeface="楷体" panose="02010609060101010101" pitchFamily="49" charset="-122"/>
                <a:ea typeface="楷体" panose="02010609060101010101" pitchFamily="49" charset="-122"/>
              </a:rPr>
              <a:t>的样本是属于同一个类的，</a:t>
            </a:r>
            <a:r>
              <a:rPr lang="zh-CN" altLang="en-US" sz="2400" b="1" dirty="0" smtClean="0">
                <a:latin typeface="楷体" panose="02010609060101010101" pitchFamily="49" charset="-122"/>
                <a:ea typeface="楷体" panose="02010609060101010101" pitchFamily="49" charset="-122"/>
              </a:rPr>
              <a:t>而分类器</a:t>
            </a:r>
            <a:r>
              <a:rPr lang="zh-CN" altLang="en-US" sz="2400" b="1" dirty="0">
                <a:latin typeface="楷体" panose="02010609060101010101" pitchFamily="49" charset="-122"/>
                <a:ea typeface="楷体" panose="02010609060101010101" pitchFamily="49" charset="-122"/>
              </a:rPr>
              <a:t>将所有的样本都分类为该类，在这种情况下，该分类器是无效的，尽管最后的分类准确度为</a:t>
            </a:r>
            <a:r>
              <a:rPr lang="en-US" altLang="zh-CN" sz="2400" b="1" dirty="0" smtClean="0">
                <a:latin typeface="楷体" panose="02010609060101010101" pitchFamily="49" charset="-122"/>
                <a:ea typeface="楷体" panose="02010609060101010101" pitchFamily="49" charset="-122"/>
              </a:rPr>
              <a:t>95%</a:t>
            </a:r>
            <a:r>
              <a:rPr lang="zh-CN" altLang="en-US" sz="2400" b="1" dirty="0">
                <a:latin typeface="楷体" panose="02010609060101010101" pitchFamily="49" charset="-122"/>
                <a:ea typeface="楷体" panose="02010609060101010101" pitchFamily="49" charset="-122"/>
              </a:rPr>
              <a:t>。</a:t>
            </a:r>
          </a:p>
        </p:txBody>
      </p:sp>
      <p:sp>
        <p:nvSpPr>
          <p:cNvPr id="18" name="页脚占位符 17"/>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9645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96586F-8D78-4AD7-8FDC-8A9A4119125C}"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26</a:t>
            </a:fld>
            <a:endParaRPr lang="zh-CN" altLang="en-US"/>
          </a:p>
        </p:txBody>
      </p:sp>
      <p:sp>
        <p:nvSpPr>
          <p:cNvPr id="5" name="矩形 4"/>
          <p:cNvSpPr/>
          <p:nvPr/>
        </p:nvSpPr>
        <p:spPr>
          <a:xfrm>
            <a:off x="353632" y="879824"/>
            <a:ext cx="8436736" cy="4832092"/>
          </a:xfrm>
          <a:prstGeom prst="rect">
            <a:avLst/>
          </a:prstGeom>
        </p:spPr>
        <p:txBody>
          <a:bodyPr wrap="square">
            <a:spAutoFit/>
          </a:bodyPr>
          <a:lstStyle/>
          <a:p>
            <a:pPr>
              <a:spcBef>
                <a:spcPts val="1200"/>
              </a:spcBef>
              <a:buSzPct val="7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不平衡（均衡）数据集常用的处理</a:t>
            </a:r>
            <a:r>
              <a:rPr lang="zh-CN" altLang="en-US" sz="2800" b="1" dirty="0" smtClean="0">
                <a:latin typeface="黑体" panose="02010609060101010101" pitchFamily="49" charset="-122"/>
                <a:ea typeface="黑体" panose="02010609060101010101" pitchFamily="49" charset="-122"/>
              </a:rPr>
              <a:t>方法</a:t>
            </a:r>
            <a:endParaRPr lang="en-US" altLang="zh-CN" sz="2800" b="1" dirty="0" smtClean="0">
              <a:latin typeface="黑体" panose="02010609060101010101" pitchFamily="49" charset="-122"/>
              <a:ea typeface="黑体" panose="02010609060101010101" pitchFamily="49" charset="-122"/>
            </a:endParaRPr>
          </a:p>
          <a:p>
            <a:pPr marL="540000" indent="-216000">
              <a:spcBef>
                <a:spcPts val="1200"/>
              </a:spcBef>
              <a:buSzPct val="7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扩充数据</a:t>
            </a:r>
            <a:r>
              <a:rPr lang="zh-CN" altLang="en-US" sz="2400" b="1" dirty="0" smtClean="0">
                <a:latin typeface="黑体" panose="02010609060101010101" pitchFamily="49" charset="-122"/>
                <a:ea typeface="黑体" panose="02010609060101010101" pitchFamily="49" charset="-122"/>
              </a:rPr>
              <a:t>集</a:t>
            </a:r>
            <a:endParaRPr lang="en-US" altLang="zh-CN" sz="2400" b="1" dirty="0" smtClean="0">
              <a:latin typeface="黑体" panose="02010609060101010101" pitchFamily="49" charset="-122"/>
              <a:ea typeface="黑体" panose="02010609060101010101" pitchFamily="49" charset="-122"/>
            </a:endParaRPr>
          </a:p>
          <a:p>
            <a:pPr marL="918900" indent="-342900" algn="just">
              <a:spcBef>
                <a:spcPts val="1200"/>
              </a:spcBef>
              <a:buSzPct val="70000"/>
              <a:buFont typeface="Wingdings" panose="05000000000000000000" pitchFamily="2" charset="2"/>
              <a:buChar char="ü"/>
            </a:pPr>
            <a:r>
              <a:rPr lang="zh-CN" altLang="en-US" sz="2400" b="1" dirty="0" smtClean="0">
                <a:latin typeface="楷体" panose="02010609060101010101" pitchFamily="49" charset="-122"/>
                <a:ea typeface="楷体" panose="02010609060101010101" pitchFamily="49" charset="-122"/>
              </a:rPr>
              <a:t>获得</a:t>
            </a:r>
            <a:r>
              <a:rPr lang="zh-CN" altLang="en-US" sz="2400" b="1" dirty="0">
                <a:latin typeface="楷体" panose="02010609060101010101" pitchFamily="49" charset="-122"/>
                <a:ea typeface="楷体" panose="02010609060101010101" pitchFamily="49" charset="-122"/>
              </a:rPr>
              <a:t>更多数据，尤其是小</a:t>
            </a:r>
            <a:r>
              <a:rPr lang="zh-CN" altLang="en-US" sz="2400" b="1" dirty="0" smtClean="0">
                <a:latin typeface="楷体" panose="02010609060101010101" pitchFamily="49" charset="-122"/>
                <a:ea typeface="楷体" panose="02010609060101010101" pitchFamily="49" charset="-122"/>
              </a:rPr>
              <a:t>类（该类样本数据极少）的</a:t>
            </a:r>
            <a:r>
              <a:rPr lang="zh-CN" altLang="en-US" sz="2400" b="1" dirty="0">
                <a:latin typeface="楷体" panose="02010609060101010101" pitchFamily="49" charset="-122"/>
                <a:ea typeface="楷体" panose="02010609060101010101" pitchFamily="49" charset="-122"/>
              </a:rPr>
              <a:t>数据，更多的数据往往能得到更多的分布</a:t>
            </a:r>
            <a:r>
              <a:rPr lang="zh-CN" altLang="en-US" sz="2400" b="1" dirty="0" smtClean="0">
                <a:latin typeface="楷体" panose="02010609060101010101" pitchFamily="49" charset="-122"/>
                <a:ea typeface="楷体" panose="02010609060101010101" pitchFamily="49" charset="-122"/>
              </a:rPr>
              <a:t>信息。</a:t>
            </a:r>
            <a:endParaRPr lang="en-US" altLang="zh-CN" sz="2400" b="1" dirty="0" smtClean="0">
              <a:latin typeface="楷体" panose="02010609060101010101" pitchFamily="49" charset="-122"/>
              <a:ea typeface="楷体" panose="02010609060101010101" pitchFamily="49" charset="-122"/>
            </a:endParaRPr>
          </a:p>
          <a:p>
            <a:pPr marL="540000" indent="-216000">
              <a:spcBef>
                <a:spcPts val="1200"/>
              </a:spcBef>
              <a:buSzPct val="7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对数据集进行重采样</a:t>
            </a:r>
            <a:endParaRPr lang="en-US" altLang="zh-CN" sz="2400" b="1" dirty="0">
              <a:latin typeface="黑体" panose="02010609060101010101" pitchFamily="49" charset="-122"/>
              <a:ea typeface="黑体" panose="02010609060101010101" pitchFamily="49" charset="-122"/>
            </a:endParaRPr>
          </a:p>
          <a:p>
            <a:pPr marL="918900" indent="-342900" algn="just">
              <a:buSzPct val="70000"/>
              <a:buFont typeface="Wingdings" panose="05000000000000000000" pitchFamily="2" charset="2"/>
              <a:buChar char="ü"/>
            </a:pPr>
            <a:r>
              <a:rPr lang="zh-CN" altLang="en-US" sz="2400" b="1" u="sng" dirty="0">
                <a:solidFill>
                  <a:srgbClr val="0000FF"/>
                </a:solidFill>
                <a:latin typeface="楷体" panose="02010609060101010101" pitchFamily="49" charset="-122"/>
                <a:ea typeface="楷体" panose="02010609060101010101" pitchFamily="49" charset="-122"/>
              </a:rPr>
              <a:t>过采样</a:t>
            </a:r>
            <a:r>
              <a:rPr lang="zh-CN" altLang="en-US" sz="2400" b="1" dirty="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over-sampling):</a:t>
            </a:r>
            <a:r>
              <a:rPr lang="zh-CN" altLang="en-US" sz="2400" b="1" dirty="0">
                <a:latin typeface="楷体" panose="02010609060101010101" pitchFamily="49" charset="-122"/>
                <a:ea typeface="楷体" panose="02010609060101010101" pitchFamily="49" charset="-122"/>
              </a:rPr>
              <a:t>对小类的数据样本进行过采样来增加小类的数据</a:t>
            </a:r>
            <a:r>
              <a:rPr lang="zh-CN" altLang="en-US" sz="2400" b="1" dirty="0" smtClean="0">
                <a:latin typeface="楷体" panose="02010609060101010101" pitchFamily="49" charset="-122"/>
                <a:ea typeface="楷体" panose="02010609060101010101" pitchFamily="49" charset="-122"/>
              </a:rPr>
              <a:t>样本个数。</a:t>
            </a:r>
            <a:endParaRPr lang="en-US" altLang="zh-CN" sz="2400" b="1" dirty="0" smtClean="0">
              <a:latin typeface="楷体" panose="02010609060101010101" pitchFamily="49" charset="-122"/>
              <a:ea typeface="楷体" panose="02010609060101010101" pitchFamily="49" charset="-122"/>
            </a:endParaRPr>
          </a:p>
          <a:p>
            <a:pPr marL="918900" indent="-342900" algn="just">
              <a:buSzPct val="70000"/>
              <a:buFont typeface="Wingdings" panose="05000000000000000000" pitchFamily="2" charset="2"/>
              <a:buChar char="ü"/>
            </a:pPr>
            <a:r>
              <a:rPr lang="zh-CN" altLang="en-US" sz="2400" b="1" u="sng" dirty="0">
                <a:solidFill>
                  <a:srgbClr val="0000FF"/>
                </a:solidFill>
                <a:latin typeface="楷体" panose="02010609060101010101" pitchFamily="49" charset="-122"/>
                <a:ea typeface="楷体" panose="02010609060101010101" pitchFamily="49" charset="-122"/>
              </a:rPr>
              <a:t>欠采样</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under-sampling</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对大类的数据样本进行欠采样来减少大类的数据</a:t>
            </a:r>
            <a:r>
              <a:rPr lang="zh-CN" altLang="en-US" sz="2400" b="1" dirty="0" smtClean="0">
                <a:latin typeface="楷体" panose="02010609060101010101" pitchFamily="49" charset="-122"/>
                <a:ea typeface="楷体" panose="02010609060101010101" pitchFamily="49" charset="-122"/>
              </a:rPr>
              <a:t>样本个数。</a:t>
            </a:r>
            <a:endParaRPr lang="en-US" altLang="zh-CN" sz="2400" b="1" dirty="0">
              <a:latin typeface="楷体" panose="02010609060101010101" pitchFamily="49" charset="-122"/>
              <a:ea typeface="楷体" panose="02010609060101010101" pitchFamily="49" charset="-122"/>
            </a:endParaRPr>
          </a:p>
          <a:p>
            <a:pPr marL="540000" indent="-216000">
              <a:spcBef>
                <a:spcPts val="1200"/>
              </a:spcBef>
              <a:buSzPct val="70000"/>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人造</a:t>
            </a:r>
            <a:r>
              <a:rPr lang="zh-CN" altLang="en-US" sz="2400" b="1" dirty="0" smtClean="0">
                <a:latin typeface="黑体" panose="02010609060101010101" pitchFamily="49" charset="-122"/>
                <a:ea typeface="黑体" panose="02010609060101010101" pitchFamily="49" charset="-122"/>
              </a:rPr>
              <a:t>数据</a:t>
            </a:r>
            <a:endParaRPr lang="en-US" altLang="zh-CN" sz="2400" b="1" dirty="0">
              <a:latin typeface="楷体" panose="02010609060101010101" pitchFamily="49" charset="-122"/>
              <a:ea typeface="楷体" panose="02010609060101010101" pitchFamily="49" charset="-122"/>
            </a:endParaRPr>
          </a:p>
          <a:p>
            <a:pPr marL="918900" indent="-342900" algn="just">
              <a:buSzPct val="70000"/>
              <a:buFont typeface="Wingdings" panose="05000000000000000000" pitchFamily="2" charset="2"/>
              <a:buChar char="ü"/>
            </a:pP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SMOTE</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(Synthetic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Minority Over-sampling Technique</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采样</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835535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A900E4-A9AE-427B-A34B-F425B36871A0}"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27</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3.3.3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采样</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a:blip r:embed="rId2"/>
          <a:srcRect/>
          <a:stretch>
            <a:fillRect/>
          </a:stretch>
        </p:blipFill>
        <p:spPr bwMode="auto">
          <a:xfrm>
            <a:off x="513236" y="822037"/>
            <a:ext cx="8229600" cy="3524250"/>
          </a:xfrm>
          <a:prstGeom prst="rect">
            <a:avLst/>
          </a:prstGeom>
          <a:noFill/>
          <a:ln w="9525">
            <a:noFill/>
            <a:miter lim="800000"/>
            <a:headEnd/>
            <a:tailEnd/>
          </a:ln>
          <a:effectLst/>
        </p:spPr>
      </p:pic>
      <p:sp>
        <p:nvSpPr>
          <p:cNvPr id="7" name="Right Arrow 4"/>
          <p:cNvSpPr/>
          <p:nvPr/>
        </p:nvSpPr>
        <p:spPr>
          <a:xfrm>
            <a:off x="4352636" y="2498437"/>
            <a:ext cx="6858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
          <p:cNvSpPr txBox="1"/>
          <p:nvPr/>
        </p:nvSpPr>
        <p:spPr>
          <a:xfrm>
            <a:off x="406401" y="4424280"/>
            <a:ext cx="8261350" cy="1938992"/>
          </a:xfrm>
          <a:prstGeom prst="rect">
            <a:avLst/>
          </a:prstGeom>
          <a:noFill/>
        </p:spPr>
        <p:txBody>
          <a:bodyPr wrap="square" rtlCol="0">
            <a:spAutoFit/>
          </a:bodyPr>
          <a:lstStyle/>
          <a:p>
            <a:pPr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SMOTE</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一种过采样算法，它构造新的小类样本而不是产生小类中已有的样本的副本。它基于距离度量选择小类别下两个或者更多的相似样本，然后选择其中一个样本，并随机选择一定数量的邻居样本对选择的那个样本的一个属性增加</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噪声。</a:t>
            </a:r>
            <a:endPar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页脚占位符 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955150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522699-05B4-4413-AFF6-2C986E2311CE}"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28</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特征选择</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Picture 2" descr="http://neuronarrative.files.wordpress.com/2009/01/sk03davinci.jpg"/>
          <p:cNvPicPr>
            <a:picLocks noChangeAspect="1" noChangeArrowheads="1"/>
          </p:cNvPicPr>
          <p:nvPr/>
        </p:nvPicPr>
        <p:blipFill>
          <a:blip r:embed="rId2"/>
          <a:srcRect/>
          <a:stretch>
            <a:fillRect/>
          </a:stretch>
        </p:blipFill>
        <p:spPr bwMode="auto">
          <a:xfrm>
            <a:off x="3028950" y="1405309"/>
            <a:ext cx="2924175" cy="3305175"/>
          </a:xfrm>
          <a:prstGeom prst="rect">
            <a:avLst/>
          </a:prstGeom>
          <a:noFill/>
        </p:spPr>
      </p:pic>
      <p:sp>
        <p:nvSpPr>
          <p:cNvPr id="7" name="TextBox 5"/>
          <p:cNvSpPr txBox="1"/>
          <p:nvPr/>
        </p:nvSpPr>
        <p:spPr>
          <a:xfrm>
            <a:off x="1117337" y="1196870"/>
            <a:ext cx="906073" cy="400110"/>
          </a:xfrm>
          <a:prstGeom prst="rect">
            <a:avLst/>
          </a:prstGeom>
          <a:noFill/>
        </p:spPr>
        <p:txBody>
          <a:bodyPr wrap="square" rtlCol="0">
            <a:spAutoFit/>
          </a:bodyPr>
          <a:lstStyle/>
          <a:p>
            <a:r>
              <a:rPr lang="zh-CN" altLang="en-US" sz="2000" b="1" dirty="0" smtClean="0">
                <a:latin typeface="楷体" panose="02010609060101010101" pitchFamily="49" charset="-122"/>
                <a:ea typeface="楷体" panose="02010609060101010101" pitchFamily="49" charset="-122"/>
              </a:rPr>
              <a:t>年龄</a:t>
            </a:r>
            <a:endParaRPr lang="zh-CN" altLang="en-US" sz="2000" b="1" dirty="0">
              <a:latin typeface="楷体" panose="02010609060101010101" pitchFamily="49" charset="-122"/>
              <a:ea typeface="楷体" panose="02010609060101010101" pitchFamily="49" charset="-122"/>
            </a:endParaRPr>
          </a:p>
        </p:txBody>
      </p:sp>
      <p:sp>
        <p:nvSpPr>
          <p:cNvPr id="8" name="TextBox 6"/>
          <p:cNvSpPr txBox="1"/>
          <p:nvPr/>
        </p:nvSpPr>
        <p:spPr>
          <a:xfrm>
            <a:off x="1140986" y="2582167"/>
            <a:ext cx="700833" cy="400110"/>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党员</a:t>
            </a:r>
          </a:p>
        </p:txBody>
      </p:sp>
      <p:sp>
        <p:nvSpPr>
          <p:cNvPr id="9" name="TextBox 7"/>
          <p:cNvSpPr txBox="1"/>
          <p:nvPr/>
        </p:nvSpPr>
        <p:spPr>
          <a:xfrm>
            <a:off x="2175553" y="2563657"/>
            <a:ext cx="697627"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身高</a:t>
            </a:r>
            <a:endParaRPr lang="en-AU" altLang="zh-CN" sz="2000" b="1" dirty="0" smtClean="0">
              <a:latin typeface="楷体" panose="02010609060101010101" pitchFamily="49" charset="-122"/>
              <a:ea typeface="楷体" panose="02010609060101010101" pitchFamily="49" charset="-122"/>
            </a:endParaRPr>
          </a:p>
        </p:txBody>
      </p:sp>
      <p:sp>
        <p:nvSpPr>
          <p:cNvPr id="10" name="TextBox 8"/>
          <p:cNvSpPr txBox="1"/>
          <p:nvPr/>
        </p:nvSpPr>
        <p:spPr>
          <a:xfrm>
            <a:off x="2202215" y="1202706"/>
            <a:ext cx="697627"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体重</a:t>
            </a:r>
            <a:endParaRPr lang="en-AU" altLang="zh-CN" sz="2000" b="1" dirty="0" smtClean="0">
              <a:latin typeface="楷体" panose="02010609060101010101" pitchFamily="49" charset="-122"/>
              <a:ea typeface="楷体" panose="02010609060101010101" pitchFamily="49" charset="-122"/>
            </a:endParaRPr>
          </a:p>
        </p:txBody>
      </p:sp>
      <p:sp>
        <p:nvSpPr>
          <p:cNvPr id="11" name="TextBox 9"/>
          <p:cNvSpPr txBox="1"/>
          <p:nvPr/>
        </p:nvSpPr>
        <p:spPr>
          <a:xfrm>
            <a:off x="1140985" y="3246772"/>
            <a:ext cx="697627"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收入</a:t>
            </a:r>
            <a:endParaRPr lang="en-AU" altLang="zh-CN" sz="2000" b="1" dirty="0" smtClean="0">
              <a:latin typeface="楷体" panose="02010609060101010101" pitchFamily="49" charset="-122"/>
              <a:ea typeface="楷体" panose="02010609060101010101" pitchFamily="49" charset="-122"/>
            </a:endParaRPr>
          </a:p>
        </p:txBody>
      </p:sp>
      <p:sp>
        <p:nvSpPr>
          <p:cNvPr id="12" name="TextBox 10"/>
          <p:cNvSpPr txBox="1"/>
          <p:nvPr/>
        </p:nvSpPr>
        <p:spPr>
          <a:xfrm>
            <a:off x="2200901" y="4511248"/>
            <a:ext cx="697627"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职业</a:t>
            </a:r>
            <a:endParaRPr lang="en-AU" altLang="zh-CN" sz="2000" b="1" dirty="0" smtClean="0">
              <a:latin typeface="楷体" panose="02010609060101010101" pitchFamily="49" charset="-122"/>
              <a:ea typeface="楷体" panose="02010609060101010101" pitchFamily="49" charset="-122"/>
            </a:endParaRPr>
          </a:p>
        </p:txBody>
      </p:sp>
      <p:sp>
        <p:nvSpPr>
          <p:cNvPr id="13" name="TextBox 11"/>
          <p:cNvSpPr txBox="1"/>
          <p:nvPr/>
        </p:nvSpPr>
        <p:spPr>
          <a:xfrm>
            <a:off x="1474325" y="3818427"/>
            <a:ext cx="1210588"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教育程度</a:t>
            </a:r>
            <a:endParaRPr lang="en-AU" altLang="zh-CN" sz="2000" b="1" dirty="0" smtClean="0">
              <a:latin typeface="楷体" panose="02010609060101010101" pitchFamily="49" charset="-122"/>
              <a:ea typeface="楷体" panose="02010609060101010101" pitchFamily="49" charset="-122"/>
            </a:endParaRPr>
          </a:p>
        </p:txBody>
      </p:sp>
      <p:sp>
        <p:nvSpPr>
          <p:cNvPr id="14" name="TextBox 12"/>
          <p:cNvSpPr txBox="1"/>
          <p:nvPr/>
        </p:nvSpPr>
        <p:spPr>
          <a:xfrm>
            <a:off x="1055569" y="4495468"/>
            <a:ext cx="697627"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地址</a:t>
            </a:r>
            <a:endParaRPr lang="en-AU" altLang="zh-CN" sz="2000" b="1" dirty="0" smtClean="0">
              <a:latin typeface="楷体" panose="02010609060101010101" pitchFamily="49" charset="-122"/>
              <a:ea typeface="楷体" panose="02010609060101010101" pitchFamily="49" charset="-122"/>
            </a:endParaRPr>
          </a:p>
        </p:txBody>
      </p:sp>
      <p:sp>
        <p:nvSpPr>
          <p:cNvPr id="16" name="TextBox 14"/>
          <p:cNvSpPr txBox="1"/>
          <p:nvPr/>
        </p:nvSpPr>
        <p:spPr>
          <a:xfrm>
            <a:off x="1448329" y="1847885"/>
            <a:ext cx="1210588"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身份证号</a:t>
            </a:r>
            <a:endParaRPr lang="zh-CN" altLang="en-US" sz="2000" b="1" dirty="0">
              <a:latin typeface="楷体" panose="02010609060101010101" pitchFamily="49" charset="-122"/>
              <a:ea typeface="楷体" panose="02010609060101010101" pitchFamily="49" charset="-122"/>
            </a:endParaRPr>
          </a:p>
        </p:txBody>
      </p:sp>
      <p:sp>
        <p:nvSpPr>
          <p:cNvPr id="17" name="TextBox 15"/>
          <p:cNvSpPr txBox="1"/>
          <p:nvPr/>
        </p:nvSpPr>
        <p:spPr>
          <a:xfrm>
            <a:off x="6250726" y="1605468"/>
            <a:ext cx="825867" cy="400110"/>
          </a:xfrm>
          <a:prstGeom prst="rect">
            <a:avLst/>
          </a:prstGeom>
          <a:noFill/>
        </p:spPr>
        <p:txBody>
          <a:bodyPr wrap="none" rtlCol="0">
            <a:spAutoFit/>
          </a:bodyPr>
          <a:lstStyle/>
          <a:p>
            <a:r>
              <a:rPr lang="zh-CN" altLang="en-US" sz="2000" b="1" dirty="0" smtClean="0">
                <a:solidFill>
                  <a:srgbClr val="FF0000"/>
                </a:solidFill>
                <a:latin typeface="楷体" panose="02010609060101010101" pitchFamily="49" charset="-122"/>
                <a:ea typeface="楷体" panose="02010609060101010101" pitchFamily="49" charset="-122"/>
              </a:rPr>
              <a:t>含噪</a:t>
            </a:r>
            <a:r>
              <a:rPr lang="en-AU" altLang="zh-CN" sz="2000" b="1" dirty="0" smtClean="0">
                <a:solidFill>
                  <a:srgbClr val="FF0000"/>
                </a:solidFill>
                <a:latin typeface="楷体" panose="02010609060101010101" pitchFamily="49" charset="-122"/>
                <a:ea typeface="楷体" panose="02010609060101010101" pitchFamily="49" charset="-122"/>
              </a:rPr>
              <a:t>?</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18" name="TextBox 16"/>
          <p:cNvSpPr txBox="1"/>
          <p:nvPr/>
        </p:nvSpPr>
        <p:spPr>
          <a:xfrm>
            <a:off x="7221988" y="2463743"/>
            <a:ext cx="825867" cy="400110"/>
          </a:xfrm>
          <a:prstGeom prst="rect">
            <a:avLst/>
          </a:prstGeom>
          <a:noFill/>
        </p:spPr>
        <p:txBody>
          <a:bodyPr wrap="none" rtlCol="0">
            <a:spAutoFit/>
          </a:bodyPr>
          <a:lstStyle/>
          <a:p>
            <a:r>
              <a:rPr lang="zh-CN" altLang="en-US" sz="2000" b="1" dirty="0" smtClean="0">
                <a:solidFill>
                  <a:srgbClr val="FF0000"/>
                </a:solidFill>
                <a:latin typeface="楷体" panose="02010609060101010101" pitchFamily="49" charset="-122"/>
                <a:ea typeface="楷体" panose="02010609060101010101" pitchFamily="49" charset="-122"/>
              </a:rPr>
              <a:t>相关</a:t>
            </a:r>
            <a:r>
              <a:rPr lang="en-AU" altLang="zh-CN" sz="2000" b="1" dirty="0" smtClean="0">
                <a:solidFill>
                  <a:srgbClr val="FF0000"/>
                </a:solidFill>
                <a:latin typeface="楷体" panose="02010609060101010101" pitchFamily="49" charset="-122"/>
                <a:ea typeface="楷体" panose="02010609060101010101" pitchFamily="49" charset="-122"/>
              </a:rPr>
              <a:t>?</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19" name="TextBox 17"/>
          <p:cNvSpPr txBox="1"/>
          <p:nvPr/>
        </p:nvSpPr>
        <p:spPr>
          <a:xfrm>
            <a:off x="6250726" y="3277550"/>
            <a:ext cx="825867" cy="400110"/>
          </a:xfrm>
          <a:prstGeom prst="rect">
            <a:avLst/>
          </a:prstGeom>
          <a:noFill/>
        </p:spPr>
        <p:txBody>
          <a:bodyPr wrap="none" rtlCol="0">
            <a:spAutoFit/>
          </a:bodyPr>
          <a:lstStyle/>
          <a:p>
            <a:r>
              <a:rPr lang="zh-CN" altLang="en-US" sz="2000" b="1" dirty="0" smtClean="0">
                <a:solidFill>
                  <a:srgbClr val="FF0000"/>
                </a:solidFill>
                <a:latin typeface="楷体" panose="02010609060101010101" pitchFamily="49" charset="-122"/>
                <a:ea typeface="楷体" panose="02010609060101010101" pitchFamily="49" charset="-122"/>
              </a:rPr>
              <a:t>重复</a:t>
            </a:r>
            <a:r>
              <a:rPr lang="en-AU" altLang="zh-CN" sz="2000" b="1" dirty="0" smtClean="0">
                <a:solidFill>
                  <a:srgbClr val="FF0000"/>
                </a:solidFill>
                <a:latin typeface="楷体" panose="02010609060101010101" pitchFamily="49" charset="-122"/>
                <a:ea typeface="楷体" panose="02010609060101010101" pitchFamily="49" charset="-122"/>
              </a:rPr>
              <a:t>?</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20" name="TextBox 18"/>
          <p:cNvSpPr txBox="1"/>
          <p:nvPr/>
        </p:nvSpPr>
        <p:spPr>
          <a:xfrm>
            <a:off x="6743555" y="4218537"/>
            <a:ext cx="825867" cy="400110"/>
          </a:xfrm>
          <a:prstGeom prst="rect">
            <a:avLst/>
          </a:prstGeom>
          <a:noFill/>
        </p:spPr>
        <p:txBody>
          <a:bodyPr wrap="none" rtlCol="0">
            <a:spAutoFit/>
          </a:bodyPr>
          <a:lstStyle/>
          <a:p>
            <a:r>
              <a:rPr lang="zh-CN" altLang="en-US" sz="2000" b="1" dirty="0" smtClean="0">
                <a:solidFill>
                  <a:srgbClr val="FF0000"/>
                </a:solidFill>
                <a:latin typeface="楷体" panose="02010609060101010101" pitchFamily="49" charset="-122"/>
                <a:ea typeface="楷体" panose="02010609060101010101" pitchFamily="49" charset="-122"/>
              </a:rPr>
              <a:t>冗余</a:t>
            </a:r>
            <a:r>
              <a:rPr lang="en-AU" altLang="zh-CN" sz="2000" b="1" dirty="0" smtClean="0">
                <a:solidFill>
                  <a:srgbClr val="FF0000"/>
                </a:solidFill>
                <a:latin typeface="楷体" panose="02010609060101010101" pitchFamily="49" charset="-122"/>
                <a:ea typeface="楷体" panose="02010609060101010101" pitchFamily="49" charset="-122"/>
              </a:rPr>
              <a:t>?</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21" name="TextBox 9"/>
          <p:cNvSpPr txBox="1"/>
          <p:nvPr/>
        </p:nvSpPr>
        <p:spPr>
          <a:xfrm>
            <a:off x="2192224" y="3237474"/>
            <a:ext cx="705975" cy="400110"/>
          </a:xfrm>
          <a:prstGeom prst="rect">
            <a:avLst/>
          </a:prstGeom>
          <a:noFill/>
        </p:spPr>
        <p:txBody>
          <a:bodyPr wrap="square" rtlCol="0">
            <a:spAutoFit/>
          </a:bodyPr>
          <a:lstStyle/>
          <a:p>
            <a:r>
              <a:rPr lang="zh-CN" altLang="en-US" sz="2000" b="1" dirty="0" smtClean="0">
                <a:latin typeface="楷体" panose="02010609060101010101" pitchFamily="49" charset="-122"/>
                <a:ea typeface="楷体" panose="02010609060101010101" pitchFamily="49" charset="-122"/>
              </a:rPr>
              <a:t>位置</a:t>
            </a:r>
            <a:endParaRPr lang="en-AU" altLang="zh-CN" sz="2000" b="1" dirty="0" smtClean="0">
              <a:latin typeface="楷体" panose="02010609060101010101" pitchFamily="49" charset="-122"/>
              <a:ea typeface="楷体" panose="02010609060101010101" pitchFamily="49" charset="-122"/>
            </a:endParaRPr>
          </a:p>
        </p:txBody>
      </p:sp>
      <p:sp>
        <p:nvSpPr>
          <p:cNvPr id="22" name="文本框 21"/>
          <p:cNvSpPr txBox="1"/>
          <p:nvPr/>
        </p:nvSpPr>
        <p:spPr>
          <a:xfrm>
            <a:off x="1657350" y="4974979"/>
            <a:ext cx="6003635"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男人 </a:t>
            </a:r>
            <a:r>
              <a:rPr lang="en-US" altLang="zh-CN" sz="2400" b="1" dirty="0" smtClean="0">
                <a:latin typeface="楷体" panose="02010609060101010101" pitchFamily="49" charset="-122"/>
                <a:ea typeface="楷体" panose="02010609060101010101" pitchFamily="49" charset="-122"/>
              </a:rPr>
              <a:t>or </a:t>
            </a:r>
            <a:r>
              <a:rPr lang="zh-CN" altLang="en-US" sz="2400" b="1" dirty="0" smtClean="0">
                <a:latin typeface="楷体" panose="02010609060101010101" pitchFamily="49" charset="-122"/>
                <a:ea typeface="楷体" panose="02010609060101010101" pitchFamily="49" charset="-122"/>
              </a:rPr>
              <a:t>女人？</a:t>
            </a:r>
            <a:endParaRPr lang="en-US" altLang="zh-CN" sz="2400" b="1" dirty="0" smtClean="0">
              <a:latin typeface="楷体" panose="02010609060101010101" pitchFamily="49" charset="-122"/>
              <a:ea typeface="楷体" panose="02010609060101010101" pitchFamily="49" charset="-122"/>
            </a:endParaRPr>
          </a:p>
        </p:txBody>
      </p:sp>
      <p:sp>
        <p:nvSpPr>
          <p:cNvPr id="23" name="矩形 22"/>
          <p:cNvSpPr/>
          <p:nvPr/>
        </p:nvSpPr>
        <p:spPr>
          <a:xfrm>
            <a:off x="429491" y="5498043"/>
            <a:ext cx="8285018" cy="830997"/>
          </a:xfrm>
          <a:prstGeom prst="rect">
            <a:avLst/>
          </a:prstGeom>
        </p:spPr>
        <p:txBody>
          <a:bodyPr wrap="square">
            <a:spAutoFit/>
          </a:bodyPr>
          <a:lstStyle/>
          <a:p>
            <a:pPr algn="just"/>
            <a:r>
              <a:rPr lang="zh-CN" altLang="en-US" sz="2400" b="1" u="sng" dirty="0" smtClean="0">
                <a:solidFill>
                  <a:srgbClr val="0000FF"/>
                </a:solidFill>
                <a:latin typeface="楷体" panose="02010609060101010101" pitchFamily="49" charset="-122"/>
                <a:ea typeface="楷体" panose="02010609060101010101" pitchFamily="49" charset="-122"/>
              </a:rPr>
              <a:t>特征选择的定义</a:t>
            </a:r>
            <a:r>
              <a:rPr lang="zh-CN" altLang="en-US" sz="2400" b="1" dirty="0" smtClean="0">
                <a:solidFill>
                  <a:srgbClr val="000000"/>
                </a:solidFill>
                <a:latin typeface="楷体" panose="02010609060101010101" pitchFamily="49" charset="-122"/>
                <a:ea typeface="楷体" panose="02010609060101010101" pitchFamily="49" charset="-122"/>
              </a:rPr>
              <a:t>：</a:t>
            </a:r>
            <a:endParaRPr lang="en-US" altLang="zh-CN" sz="2400" b="1" dirty="0" smtClean="0">
              <a:solidFill>
                <a:srgbClr val="000000"/>
              </a:solidFill>
              <a:latin typeface="楷体" panose="02010609060101010101" pitchFamily="49" charset="-122"/>
              <a:ea typeface="楷体" panose="02010609060101010101" pitchFamily="49" charset="-122"/>
            </a:endParaRPr>
          </a:p>
          <a:p>
            <a:pPr algn="just"/>
            <a:r>
              <a:rPr lang="en-US" altLang="zh-CN" sz="2400" b="1" dirty="0">
                <a:solidFill>
                  <a:srgbClr val="000000"/>
                </a:solidFill>
                <a:latin typeface="楷体" panose="02010609060101010101" pitchFamily="49" charset="-122"/>
                <a:ea typeface="楷体" panose="02010609060101010101" pitchFamily="49" charset="-122"/>
              </a:rPr>
              <a:t> </a:t>
            </a:r>
            <a:r>
              <a:rPr lang="en-US" altLang="zh-CN" sz="2400" b="1" dirty="0" smtClean="0">
                <a:solidFill>
                  <a:srgbClr val="000000"/>
                </a:solidFill>
                <a:latin typeface="楷体" panose="02010609060101010101" pitchFamily="49" charset="-122"/>
                <a:ea typeface="楷体" panose="02010609060101010101" pitchFamily="49" charset="-122"/>
              </a:rPr>
              <a:t>   </a:t>
            </a:r>
            <a:r>
              <a:rPr lang="zh-CN" altLang="en-US" sz="2400" b="1" dirty="0" smtClean="0">
                <a:solidFill>
                  <a:srgbClr val="000000"/>
                </a:solidFill>
                <a:latin typeface="楷体" panose="02010609060101010101" pitchFamily="49" charset="-122"/>
                <a:ea typeface="楷体" panose="02010609060101010101" pitchFamily="49" charset="-122"/>
              </a:rPr>
              <a:t>从</a:t>
            </a:r>
            <a:r>
              <a:rPr lang="zh-CN" altLang="en-US" sz="2400" b="1" dirty="0">
                <a:solidFill>
                  <a:srgbClr val="000000"/>
                </a:solidFill>
                <a:latin typeface="楷体" panose="02010609060101010101" pitchFamily="49" charset="-122"/>
                <a:ea typeface="楷体" panose="02010609060101010101" pitchFamily="49" charset="-122"/>
              </a:rPr>
              <a:t>特征集合中挑选一组最具统计意义的特征，达到降维</a:t>
            </a:r>
            <a:endParaRPr lang="zh-CN" altLang="en-US" sz="2400" b="1" dirty="0">
              <a:latin typeface="楷体" panose="02010609060101010101" pitchFamily="49" charset="-122"/>
              <a:ea typeface="楷体" panose="02010609060101010101" pitchFamily="49" charset="-122"/>
            </a:endParaRPr>
          </a:p>
        </p:txBody>
      </p:sp>
      <p:sp>
        <p:nvSpPr>
          <p:cNvPr id="15" name="页脚占位符 1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234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6" grpId="0"/>
      <p:bldP spid="17" grpId="0"/>
      <p:bldP spid="18" grpId="0"/>
      <p:bldP spid="19" grpId="0"/>
      <p:bldP spid="20" grpId="0"/>
      <p:bldP spid="2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8BED13-E785-4377-83A5-3D50A2CAC84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29</a:t>
            </a:fld>
            <a:endParaRPr lang="zh-CN" altLang="en-US"/>
          </a:p>
        </p:txBody>
      </p:sp>
      <p:pic>
        <p:nvPicPr>
          <p:cNvPr id="5" name="Picture 3"/>
          <p:cNvPicPr>
            <a:picLocks noChangeAspect="1" noChangeArrowheads="1"/>
          </p:cNvPicPr>
          <p:nvPr/>
        </p:nvPicPr>
        <p:blipFill>
          <a:blip r:embed="rId2"/>
          <a:srcRect/>
          <a:stretch>
            <a:fillRect/>
          </a:stretch>
        </p:blipFill>
        <p:spPr bwMode="auto">
          <a:xfrm>
            <a:off x="1657350" y="1013692"/>
            <a:ext cx="5943600" cy="4257675"/>
          </a:xfrm>
          <a:prstGeom prst="rect">
            <a:avLst/>
          </a:prstGeom>
          <a:noFill/>
          <a:ln w="9525">
            <a:noFill/>
            <a:miter lim="800000"/>
            <a:headEnd/>
            <a:tailEnd/>
          </a:ln>
          <a:effectLst/>
        </p:spPr>
      </p:pic>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特征选择</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文本框 6"/>
          <p:cNvSpPr txBox="1"/>
          <p:nvPr/>
        </p:nvSpPr>
        <p:spPr>
          <a:xfrm>
            <a:off x="443345" y="5583026"/>
            <a:ext cx="8312727" cy="461665"/>
          </a:xfrm>
          <a:prstGeom prst="rect">
            <a:avLst/>
          </a:prstGeom>
          <a:noFill/>
        </p:spPr>
        <p:txBody>
          <a:bodyPr wrap="square" rtlCol="0">
            <a:spAutoFit/>
          </a:bodyPr>
          <a:lstStyle/>
          <a:p>
            <a:pPr algn="ctr"/>
            <a:r>
              <a:rPr lang="zh-CN" altLang="en-US" sz="2400" b="1" dirty="0" smtClean="0">
                <a:solidFill>
                  <a:srgbClr val="C00000"/>
                </a:solidFill>
                <a:latin typeface="楷体" panose="02010609060101010101" pitchFamily="49" charset="-122"/>
                <a:ea typeface="楷体" panose="02010609060101010101" pitchFamily="49" charset="-122"/>
              </a:rPr>
              <a:t>选择一个</a:t>
            </a:r>
            <a:r>
              <a:rPr lang="zh-CN" altLang="en-US" sz="2400" b="1" dirty="0">
                <a:solidFill>
                  <a:srgbClr val="C00000"/>
                </a:solidFill>
                <a:latin typeface="楷体" panose="02010609060101010101" pitchFamily="49" charset="-122"/>
                <a:ea typeface="楷体" panose="02010609060101010101" pitchFamily="49" charset="-122"/>
              </a:rPr>
              <a:t>连续型</a:t>
            </a:r>
            <a:r>
              <a:rPr lang="zh-CN" altLang="en-US" sz="2400" b="1" dirty="0" smtClean="0">
                <a:solidFill>
                  <a:srgbClr val="C00000"/>
                </a:solidFill>
                <a:latin typeface="楷体" panose="02010609060101010101" pitchFamily="49" charset="-122"/>
                <a:ea typeface="楷体" panose="02010609060101010101" pitchFamily="49" charset="-122"/>
              </a:rPr>
              <a:t>属性来区分男人和女人</a:t>
            </a:r>
            <a:r>
              <a:rPr lang="zh-CN" altLang="en-US" sz="2400" b="1" dirty="0" smtClean="0">
                <a:latin typeface="楷体" panose="02010609060101010101" pitchFamily="49" charset="-122"/>
                <a:ea typeface="楷体" panose="02010609060101010101" pitchFamily="49" charset="-122"/>
              </a:rPr>
              <a:t>，如身高、体重</a:t>
            </a:r>
            <a:endParaRPr lang="en-US" altLang="zh-CN" sz="2400" b="1" dirty="0" smtClean="0">
              <a:latin typeface="楷体" panose="02010609060101010101" pitchFamily="49" charset="-122"/>
              <a:ea typeface="楷体" panose="02010609060101010101" pitchFamily="49" charset="-122"/>
            </a:endParaRPr>
          </a:p>
        </p:txBody>
      </p:sp>
      <p:sp>
        <p:nvSpPr>
          <p:cNvPr id="8" name="页脚占位符 7"/>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846954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CCE9BC8-77D0-4298-9AC5-CC2F0963A743}" type="datetime1">
              <a:rPr lang="zh-CN" altLang="en-US" smtClean="0"/>
              <a:t>2021/9/15</a:t>
            </a:fld>
            <a:endParaRPr lang="zh-CN" altLang="en-US"/>
          </a:p>
        </p:txBody>
      </p:sp>
      <p:sp>
        <p:nvSpPr>
          <p:cNvPr id="5" name="灯片编号占位符 4"/>
          <p:cNvSpPr>
            <a:spLocks noGrp="1"/>
          </p:cNvSpPr>
          <p:nvPr>
            <p:ph type="sldNum" sz="quarter" idx="12"/>
          </p:nvPr>
        </p:nvSpPr>
        <p:spPr/>
        <p:txBody>
          <a:bodyPr/>
          <a:lstStyle/>
          <a:p>
            <a:fld id="{AA1FFF48-E6B6-4D09-A083-0394F0202530}" type="slidenum">
              <a:rPr lang="zh-CN" altLang="en-US" smtClean="0"/>
              <a:pPr/>
              <a:t>3</a:t>
            </a:fld>
            <a:endParaRPr lang="zh-CN" altLang="en-US"/>
          </a:p>
        </p:txBody>
      </p:sp>
      <p:sp>
        <p:nvSpPr>
          <p:cNvPr id="6" name="文本框 5"/>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主要介绍内容</a:t>
            </a:r>
            <a:endParaRPr lang="zh-CN" altLang="en-US" sz="3600" b="1" dirty="0">
              <a:latin typeface="黑体" panose="02010609060101010101" pitchFamily="49" charset="-122"/>
              <a:ea typeface="黑体" panose="02010609060101010101" pitchFamily="49" charset="-122"/>
            </a:endParaRPr>
          </a:p>
        </p:txBody>
      </p:sp>
      <p:sp>
        <p:nvSpPr>
          <p:cNvPr id="7" name="内容占位符 2"/>
          <p:cNvSpPr txBox="1">
            <a:spLocks/>
          </p:cNvSpPr>
          <p:nvPr/>
        </p:nvSpPr>
        <p:spPr>
          <a:xfrm>
            <a:off x="401782" y="1054716"/>
            <a:ext cx="8340435" cy="43041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3.1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数据清洗</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3.2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离群值</a:t>
            </a:r>
            <a:endParaRPr lang="en-AU"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3.3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数据变换</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3.4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特征选择</a:t>
            </a:r>
            <a:endParaRPr lang="en-AU"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3.5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主成分分析</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marL="504000">
              <a:spcBef>
                <a:spcPts val="1200"/>
              </a:spcBef>
            </a:pP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3.6 </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线性判别分析</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Picture 6" descr="http://www.shortcourses.com/images/b5ch3/mineral.jpg"/>
          <p:cNvPicPr>
            <a:picLocks noChangeAspect="1" noChangeArrowheads="1"/>
          </p:cNvPicPr>
          <p:nvPr/>
        </p:nvPicPr>
        <p:blipFill>
          <a:blip r:embed="rId2" cstate="screen"/>
          <a:srcRect/>
          <a:stretch>
            <a:fillRect/>
          </a:stretch>
        </p:blipFill>
        <p:spPr bwMode="auto">
          <a:xfrm>
            <a:off x="1303174" y="4777453"/>
            <a:ext cx="1066800" cy="1080159"/>
          </a:xfrm>
          <a:prstGeom prst="rect">
            <a:avLst/>
          </a:prstGeom>
          <a:noFill/>
        </p:spPr>
      </p:pic>
      <p:pic>
        <p:nvPicPr>
          <p:cNvPr id="10" name="Picture 10" descr="http://img.alibaba.com/photo/11275029/Stainless_Steel_Plant_Pots.jpg"/>
          <p:cNvPicPr>
            <a:picLocks noChangeAspect="1" noChangeArrowheads="1"/>
          </p:cNvPicPr>
          <p:nvPr/>
        </p:nvPicPr>
        <p:blipFill>
          <a:blip r:embed="rId3" cstate="screen"/>
          <a:srcRect/>
          <a:stretch>
            <a:fillRect/>
          </a:stretch>
        </p:blipFill>
        <p:spPr bwMode="auto">
          <a:xfrm>
            <a:off x="5444860" y="4803018"/>
            <a:ext cx="1340379" cy="1148896"/>
          </a:xfrm>
          <a:prstGeom prst="rect">
            <a:avLst/>
          </a:prstGeom>
          <a:noFill/>
        </p:spPr>
      </p:pic>
      <p:sp>
        <p:nvSpPr>
          <p:cNvPr id="2" name="燕尾形箭头 1"/>
          <p:cNvSpPr/>
          <p:nvPr/>
        </p:nvSpPr>
        <p:spPr>
          <a:xfrm>
            <a:off x="2899317" y="5118410"/>
            <a:ext cx="2196790" cy="4125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页脚占位符 10"/>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291031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DD7492-5533-43A2-8447-21D93055E627}"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30</a:t>
            </a:fld>
            <a:endParaRPr lang="zh-CN" alt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66" t="5355" r="7850" b="6243"/>
          <a:stretch/>
        </p:blipFill>
        <p:spPr bwMode="auto">
          <a:xfrm>
            <a:off x="279400" y="1163783"/>
            <a:ext cx="4419600" cy="381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669925" y="5421225"/>
            <a:ext cx="7804150" cy="461665"/>
          </a:xfrm>
          <a:prstGeom prst="rect">
            <a:avLst/>
          </a:prstGeom>
          <a:noFill/>
        </p:spPr>
        <p:txBody>
          <a:bodyPr wrap="square" rtlCol="0">
            <a:spAutoFit/>
          </a:bodyPr>
          <a:lstStyle/>
          <a:p>
            <a:pPr algn="ctr"/>
            <a:r>
              <a:rPr lang="zh-CN" altLang="en-US" sz="2400" b="1" dirty="0" smtClean="0">
                <a:solidFill>
                  <a:srgbClr val="C00000"/>
                </a:solidFill>
                <a:latin typeface="楷体" panose="02010609060101010101" pitchFamily="49" charset="-122"/>
                <a:ea typeface="楷体" panose="02010609060101010101" pitchFamily="49" charset="-122"/>
              </a:rPr>
              <a:t>选择一个</a:t>
            </a:r>
            <a:r>
              <a:rPr lang="zh-CN" altLang="en-US" sz="2400" b="1" dirty="0">
                <a:solidFill>
                  <a:srgbClr val="C00000"/>
                </a:solidFill>
                <a:latin typeface="楷体" panose="02010609060101010101" pitchFamily="49" charset="-122"/>
                <a:ea typeface="楷体" panose="02010609060101010101" pitchFamily="49" charset="-122"/>
              </a:rPr>
              <a:t>离散型</a:t>
            </a:r>
            <a:r>
              <a:rPr lang="zh-CN" altLang="en-US" sz="2400" b="1" dirty="0" smtClean="0">
                <a:solidFill>
                  <a:srgbClr val="C00000"/>
                </a:solidFill>
                <a:latin typeface="楷体" panose="02010609060101010101" pitchFamily="49" charset="-122"/>
                <a:ea typeface="楷体" panose="02010609060101010101" pitchFamily="49" charset="-122"/>
              </a:rPr>
              <a:t>属性来区分男人和女人</a:t>
            </a:r>
            <a:r>
              <a:rPr lang="zh-CN" altLang="en-US" sz="2400" b="1" dirty="0" smtClean="0">
                <a:latin typeface="楷体" panose="02010609060101010101" pitchFamily="49" charset="-122"/>
                <a:ea typeface="楷体" panose="02010609060101010101" pitchFamily="49" charset="-122"/>
              </a:rPr>
              <a:t>，如是否吸烟</a:t>
            </a:r>
            <a:endParaRPr lang="en-US" altLang="zh-CN" sz="2400" b="1" dirty="0" smtClean="0">
              <a:latin typeface="楷体" panose="02010609060101010101" pitchFamily="49" charset="-122"/>
              <a:ea typeface="楷体" panose="02010609060101010101" pitchFamily="49" charset="-122"/>
            </a:endParaRPr>
          </a:p>
        </p:txBody>
      </p:sp>
      <p:sp>
        <p:nvSpPr>
          <p:cNvPr id="8" name="文本框 7"/>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特征选择</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25" name="组合 24"/>
          <p:cNvGrpSpPr/>
          <p:nvPr/>
        </p:nvGrpSpPr>
        <p:grpSpPr>
          <a:xfrm>
            <a:off x="4660900" y="2005010"/>
            <a:ext cx="4261427" cy="2452689"/>
            <a:chOff x="4974152" y="2005011"/>
            <a:chExt cx="3948175" cy="2229274"/>
          </a:xfrm>
        </p:grpSpPr>
        <p:sp>
          <p:nvSpPr>
            <p:cNvPr id="10" name="文本框 9"/>
            <p:cNvSpPr txBox="1"/>
            <p:nvPr/>
          </p:nvSpPr>
          <p:spPr>
            <a:xfrm>
              <a:off x="6283322" y="2005011"/>
              <a:ext cx="1066231" cy="369332"/>
            </a:xfrm>
            <a:prstGeom prst="rect">
              <a:avLst/>
            </a:prstGeom>
            <a:solidFill>
              <a:schemeClr val="bg1"/>
            </a:solidFill>
            <a:ln w="12700">
              <a:solidFill>
                <a:schemeClr val="tx1"/>
              </a:solidFill>
            </a:ln>
          </p:spPr>
          <p:txBody>
            <a:bodyPr wrap="square" rtlCol="0">
              <a:spAutoFit/>
            </a:bodyPr>
            <a:lstStyle/>
            <a:p>
              <a:pPr algn="ctr"/>
              <a:r>
                <a:rPr lang="en-US" altLang="zh-CN" b="1" dirty="0" smtClean="0"/>
                <a:t>Smoker</a:t>
              </a:r>
              <a:r>
                <a:rPr lang="zh-CN" altLang="en-US" b="1" dirty="0" smtClean="0"/>
                <a:t>？</a:t>
              </a:r>
              <a:endParaRPr lang="zh-CN" altLang="en-US" b="1" dirty="0"/>
            </a:p>
          </p:txBody>
        </p:sp>
        <p:cxnSp>
          <p:nvCxnSpPr>
            <p:cNvPr id="11" name="直接连接符 10"/>
            <p:cNvCxnSpPr/>
            <p:nvPr/>
          </p:nvCxnSpPr>
          <p:spPr>
            <a:xfrm flipH="1">
              <a:off x="5689070" y="2372078"/>
              <a:ext cx="1102723" cy="3161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91793" y="2372078"/>
              <a:ext cx="1101757" cy="351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5274691" y="2700492"/>
                  <a:ext cx="992986" cy="639983"/>
                </a:xfrm>
                <a:prstGeom prst="rect">
                  <a:avLst/>
                </a:prstGeom>
                <a:solidFill>
                  <a:schemeClr val="bg1"/>
                </a:solidFill>
                <a:ln w="12700">
                  <a:solidFill>
                    <a:schemeClr val="tx1"/>
                  </a:solidFill>
                </a:ln>
              </p:spPr>
              <p:txBody>
                <a:bodyPr wrap="square" rtlCol="0">
                  <a:spAutoFit/>
                </a:bodyPr>
                <a:lstStyle/>
                <a:p>
                  <a:pPr lvl="0" algn="ctr" defTabSz="914400">
                    <a:defRPr/>
                  </a:pPr>
                  <a14:m>
                    <m:oMath xmlns:m="http://schemas.openxmlformats.org/officeDocument/2006/math">
                      <m:r>
                        <m:rPr>
                          <m:nor/>
                        </m:rPr>
                        <a:rPr lang="en-US" altLang="zh-CN" b="1" smtClean="0">
                          <a:solidFill>
                            <a:schemeClr val="tx1"/>
                          </a:solidFill>
                          <a:latin typeface="Times New Roman" panose="02020603050405020304" pitchFamily="18" charset="0"/>
                          <a:cs typeface="Times New Roman" panose="02020603050405020304" pitchFamily="18" charset="0"/>
                        </a:rPr>
                        <m:t>Smoker</m:t>
                      </m:r>
                    </m:oMath>
                  </a14:m>
                  <a:r>
                    <a:rPr lang="zh-CN" altLang="en-US" b="1"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40%</a:t>
                  </a:r>
                  <a:r>
                    <a:rPr lang="zh-CN" altLang="en-US" b="1" dirty="0" smtClean="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74691" y="2700492"/>
                  <a:ext cx="992986" cy="639983"/>
                </a:xfrm>
                <a:prstGeom prst="rect">
                  <a:avLst/>
                </a:prstGeom>
                <a:blipFill>
                  <a:blip r:embed="rId3"/>
                  <a:stretch>
                    <a:fillRect l="-9697" r="-9697" b="-1308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136408" y="2694334"/>
                  <a:ext cx="1435963" cy="639983"/>
                </a:xfrm>
                <a:prstGeom prst="rect">
                  <a:avLst/>
                </a:prstGeom>
                <a:solidFill>
                  <a:schemeClr val="bg1"/>
                </a:solidFill>
                <a:ln w="12700">
                  <a:solidFill>
                    <a:schemeClr val="tx1"/>
                  </a:solidFill>
                </a:ln>
              </p:spPr>
              <p:txBody>
                <a:bodyPr wrap="square" rtlCol="0">
                  <a:spAutoFit/>
                </a:bodyPr>
                <a:lstStyle/>
                <a:p>
                  <a:pPr lvl="0" algn="ctr" defTabSz="914400">
                    <a:defRPr/>
                  </a:pPr>
                  <a14:m>
                    <m:oMath xmlns:m="http://schemas.openxmlformats.org/officeDocument/2006/math">
                      <m:r>
                        <m:rPr>
                          <m:nor/>
                        </m:rPr>
                        <a:rPr lang="en-US" altLang="zh-CN" b="1" smtClean="0">
                          <a:solidFill>
                            <a:schemeClr val="tx1"/>
                          </a:solidFill>
                          <a:latin typeface="Times New Roman" panose="02020603050405020304" pitchFamily="18" charset="0"/>
                          <a:cs typeface="Times New Roman" panose="02020603050405020304" pitchFamily="18" charset="0"/>
                        </a:rPr>
                        <m:t>Non</m:t>
                      </m:r>
                      <m:r>
                        <m:rPr>
                          <m:nor/>
                        </m:rPr>
                        <a:rPr lang="en-US" altLang="zh-CN" b="1" smtClean="0">
                          <a:solidFill>
                            <a:schemeClr val="tx1"/>
                          </a:solidFill>
                          <a:latin typeface="Times New Roman" panose="02020603050405020304" pitchFamily="18" charset="0"/>
                          <a:cs typeface="Times New Roman" panose="02020603050405020304" pitchFamily="18" charset="0"/>
                        </a:rPr>
                        <m:t>−</m:t>
                      </m:r>
                      <m:r>
                        <m:rPr>
                          <m:nor/>
                        </m:rPr>
                        <a:rPr lang="en-US" altLang="zh-CN" b="1" smtClean="0">
                          <a:solidFill>
                            <a:schemeClr val="tx1"/>
                          </a:solidFill>
                          <a:latin typeface="Times New Roman" panose="02020603050405020304" pitchFamily="18" charset="0"/>
                          <a:cs typeface="Times New Roman" panose="02020603050405020304" pitchFamily="18" charset="0"/>
                        </a:rPr>
                        <m:t>Smoker</m:t>
                      </m:r>
                    </m:oMath>
                  </a14:m>
                  <a:r>
                    <a:rPr lang="zh-CN" altLang="en-US" b="1"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solidFill>
                        <a:schemeClr val="tx1"/>
                      </a:solidFill>
                      <a:latin typeface="Times New Roman" panose="02020603050405020304" pitchFamily="18" charset="0"/>
                      <a:cs typeface="Times New Roman" panose="02020603050405020304" pitchFamily="18" charset="0"/>
                    </a:rPr>
                    <a:t>60%</a:t>
                  </a:r>
                  <a:r>
                    <a:rPr lang="zh-CN" altLang="en-US" b="1" dirty="0" smtClean="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136408" y="2694334"/>
                  <a:ext cx="1435963" cy="639983"/>
                </a:xfrm>
                <a:prstGeom prst="rect">
                  <a:avLst/>
                </a:prstGeom>
                <a:blipFill>
                  <a:blip r:embed="rId4"/>
                  <a:stretch>
                    <a:fillRect l="-844" r="-422" b="-13084"/>
                  </a:stretch>
                </a:blipFill>
                <a:ln w="12700">
                  <a:solidFill>
                    <a:schemeClr val="tx1"/>
                  </a:solidFill>
                </a:ln>
              </p:spPr>
              <p:txBody>
                <a:bodyPr/>
                <a:lstStyle/>
                <a:p>
                  <a:r>
                    <a:rPr lang="zh-CN" altLang="en-US">
                      <a:noFill/>
                    </a:rPr>
                    <a:t> </a:t>
                  </a:r>
                </a:p>
              </p:txBody>
            </p:sp>
          </mc:Fallback>
        </mc:AlternateContent>
        <p:cxnSp>
          <p:nvCxnSpPr>
            <p:cNvPr id="15" name="直接连接符 14"/>
            <p:cNvCxnSpPr>
              <a:stCxn id="13" idx="2"/>
            </p:cNvCxnSpPr>
            <p:nvPr/>
          </p:nvCxnSpPr>
          <p:spPr>
            <a:xfrm flipH="1">
              <a:off x="5320570" y="3340475"/>
              <a:ext cx="450614" cy="247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3" idx="2"/>
            </p:cNvCxnSpPr>
            <p:nvPr/>
          </p:nvCxnSpPr>
          <p:spPr>
            <a:xfrm>
              <a:off x="5771184" y="3340475"/>
              <a:ext cx="632045" cy="2248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4152" y="3587954"/>
              <a:ext cx="714917"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Male</a:t>
              </a:r>
            </a:p>
            <a:p>
              <a:pPr algn="ctr"/>
              <a:r>
                <a:rPr lang="en-US" altLang="zh-CN" b="1" dirty="0" smtClean="0"/>
                <a:t>(95%)</a:t>
              </a:r>
              <a:endParaRPr lang="zh-CN" altLang="en-US" b="1" dirty="0"/>
            </a:p>
          </p:txBody>
        </p:sp>
        <p:sp>
          <p:nvSpPr>
            <p:cNvPr id="18" name="文本框 17"/>
            <p:cNvSpPr txBox="1"/>
            <p:nvPr/>
          </p:nvSpPr>
          <p:spPr>
            <a:xfrm>
              <a:off x="5875478" y="3576839"/>
              <a:ext cx="934073"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Female</a:t>
              </a:r>
            </a:p>
            <a:p>
              <a:pPr algn="ctr"/>
              <a:r>
                <a:rPr lang="en-US" altLang="zh-CN" b="1" dirty="0" smtClean="0"/>
                <a:t>(5%)</a:t>
              </a:r>
              <a:endParaRPr lang="zh-CN" altLang="en-US" b="1" dirty="0"/>
            </a:p>
          </p:txBody>
        </p:sp>
        <p:cxnSp>
          <p:nvCxnSpPr>
            <p:cNvPr id="19" name="直接连接符 18"/>
            <p:cNvCxnSpPr/>
            <p:nvPr/>
          </p:nvCxnSpPr>
          <p:spPr>
            <a:xfrm flipH="1">
              <a:off x="7295412" y="3340475"/>
              <a:ext cx="506765" cy="250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802177" y="3340475"/>
              <a:ext cx="585230" cy="235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34255" y="3587954"/>
              <a:ext cx="867922"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Male</a:t>
              </a:r>
            </a:p>
            <a:p>
              <a:pPr algn="ctr"/>
              <a:r>
                <a:rPr lang="en-US" altLang="zh-CN" b="1" dirty="0" smtClean="0"/>
                <a:t>(80%)</a:t>
              </a:r>
              <a:endParaRPr lang="zh-CN" altLang="en-US" b="1" dirty="0"/>
            </a:p>
          </p:txBody>
        </p:sp>
        <p:sp>
          <p:nvSpPr>
            <p:cNvPr id="22" name="文本框 21"/>
            <p:cNvSpPr txBox="1"/>
            <p:nvPr/>
          </p:nvSpPr>
          <p:spPr>
            <a:xfrm>
              <a:off x="7959984" y="3578281"/>
              <a:ext cx="962343"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Female</a:t>
              </a:r>
            </a:p>
            <a:p>
              <a:pPr algn="ctr"/>
              <a:r>
                <a:rPr lang="en-US" altLang="zh-CN" b="1" dirty="0" smtClean="0"/>
                <a:t>(20%)</a:t>
              </a:r>
              <a:endParaRPr lang="zh-CN" altLang="en-US" b="1" dirty="0"/>
            </a:p>
          </p:txBody>
        </p:sp>
      </p:gr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728978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srcRect t="5594" r="6586"/>
          <a:stretch/>
        </p:blipFill>
        <p:spPr bwMode="auto">
          <a:xfrm>
            <a:off x="5203570" y="1629909"/>
            <a:ext cx="3454852" cy="3205104"/>
          </a:xfrm>
          <a:prstGeom prst="rect">
            <a:avLst/>
          </a:prstGeom>
          <a:noFill/>
          <a:ln w="9525">
            <a:noFill/>
            <a:miter lim="800000"/>
            <a:headEnd/>
            <a:tailEnd/>
          </a:ln>
          <a:effectLst/>
        </p:spPr>
      </p:pic>
      <p:sp>
        <p:nvSpPr>
          <p:cNvPr id="2" name="日期占位符 1"/>
          <p:cNvSpPr>
            <a:spLocks noGrp="1"/>
          </p:cNvSpPr>
          <p:nvPr>
            <p:ph type="dt" sz="half" idx="10"/>
          </p:nvPr>
        </p:nvSpPr>
        <p:spPr/>
        <p:txBody>
          <a:bodyPr/>
          <a:lstStyle/>
          <a:p>
            <a:fld id="{344BDD4B-69D3-49F6-8EE3-81B3A1E2CABE}"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31</a:t>
            </a:fld>
            <a:endParaRPr lang="zh-CN" altLang="en-US"/>
          </a:p>
        </p:txBody>
      </p:sp>
      <p:sp>
        <p:nvSpPr>
          <p:cNvPr id="5" name="矩形 4"/>
          <p:cNvSpPr/>
          <p:nvPr/>
        </p:nvSpPr>
        <p:spPr>
          <a:xfrm>
            <a:off x="399298" y="802198"/>
            <a:ext cx="4804272" cy="4370427"/>
          </a:xfrm>
          <a:prstGeom prst="rect">
            <a:avLst/>
          </a:prstGeom>
        </p:spPr>
        <p:txBody>
          <a:bodyPr wrap="square">
            <a:spAutoFit/>
          </a:bodyPr>
          <a:lstStyle/>
          <a:p>
            <a:pPr>
              <a:spcAft>
                <a:spcPts val="1200"/>
              </a:spcAft>
            </a:pPr>
            <a:r>
              <a:rPr lang="zh-CN" altLang="en-US" sz="2800" b="1" dirty="0" smtClean="0">
                <a:latin typeface="黑体" panose="02010609060101010101" pitchFamily="49" charset="-122"/>
                <a:ea typeface="黑体" panose="02010609060101010101" pitchFamily="49" charset="-122"/>
              </a:rPr>
              <a:t>信息熵：</a:t>
            </a:r>
            <a:r>
              <a:rPr lang="zh-CN" altLang="zh-CN" sz="2400" b="1" dirty="0" smtClean="0">
                <a:latin typeface="楷体" panose="02010609060101010101" pitchFamily="49" charset="-122"/>
                <a:ea typeface="楷体" panose="02010609060101010101" pitchFamily="49" charset="-122"/>
              </a:rPr>
              <a:t>衡量</a:t>
            </a:r>
            <a:r>
              <a:rPr lang="zh-CN" altLang="zh-CN" sz="2400" b="1" dirty="0">
                <a:latin typeface="楷体" panose="02010609060101010101" pitchFamily="49" charset="-122"/>
                <a:ea typeface="楷体" panose="02010609060101010101" pitchFamily="49" charset="-122"/>
              </a:rPr>
              <a:t>系统的</a:t>
            </a:r>
            <a:r>
              <a:rPr lang="zh-CN" altLang="zh-CN" sz="2400" b="1" dirty="0" smtClean="0">
                <a:latin typeface="楷体" panose="02010609060101010101" pitchFamily="49" charset="-122"/>
                <a:ea typeface="楷体" panose="02010609060101010101" pitchFamily="49" charset="-122"/>
              </a:rPr>
              <a:t>不确定性</a:t>
            </a:r>
            <a:endParaRPr lang="en-US" altLang="zh-CN" sz="2400" b="1" dirty="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一</a:t>
            </a:r>
            <a:r>
              <a:rPr lang="zh-CN" altLang="en-US" sz="2400" b="1" dirty="0">
                <a:latin typeface="楷体" panose="02010609060101010101" pitchFamily="49" charset="-122"/>
                <a:ea typeface="楷体" panose="02010609060101010101" pitchFamily="49" charset="-122"/>
              </a:rPr>
              <a:t>个离散型的随机变量</a:t>
            </a:r>
            <a:r>
              <a:rPr lang="en-US" altLang="zh-CN" sz="2400" b="1" dirty="0">
                <a:latin typeface="楷体" panose="02010609060101010101" pitchFamily="49" charset="-122"/>
                <a:ea typeface="楷体" panose="02010609060101010101" pitchFamily="49" charset="-122"/>
              </a:rPr>
              <a:t>X</a:t>
            </a:r>
            <a:r>
              <a:rPr lang="zh-CN" altLang="en-US" sz="2400" b="1" dirty="0">
                <a:latin typeface="楷体" panose="02010609060101010101" pitchFamily="49" charset="-122"/>
                <a:ea typeface="楷体" panose="02010609060101010101" pitchFamily="49" charset="-122"/>
              </a:rPr>
              <a:t>的熵</a:t>
            </a:r>
            <a:r>
              <a:rPr lang="en-US" altLang="zh-CN" sz="2400" b="1" dirty="0">
                <a:latin typeface="楷体" panose="02010609060101010101" pitchFamily="49" charset="-122"/>
                <a:ea typeface="楷体" panose="02010609060101010101" pitchFamily="49" charset="-122"/>
              </a:rPr>
              <a:t>H(X)</a:t>
            </a:r>
            <a:r>
              <a:rPr lang="zh-CN" altLang="en-US" sz="2400" b="1" dirty="0">
                <a:latin typeface="楷体" panose="02010609060101010101" pitchFamily="49" charset="-122"/>
                <a:ea typeface="楷体" panose="02010609060101010101" pitchFamily="49" charset="-122"/>
              </a:rPr>
              <a:t>定义</a:t>
            </a:r>
            <a:r>
              <a:rPr lang="zh-CN" altLang="en-US" sz="2400" b="1" dirty="0" smtClean="0">
                <a:latin typeface="楷体" panose="02010609060101010101" pitchFamily="49" charset="-122"/>
                <a:ea typeface="楷体" panose="02010609060101010101" pitchFamily="49" charset="-122"/>
              </a:rPr>
              <a:t>为：</a:t>
            </a:r>
            <a:endParaRPr lang="en-US" altLang="zh-CN" sz="2400" b="1" dirty="0" smtClean="0">
              <a:latin typeface="楷体" panose="02010609060101010101" pitchFamily="49" charset="-122"/>
              <a:ea typeface="楷体" panose="02010609060101010101" pitchFamily="49" charset="-122"/>
            </a:endParaRPr>
          </a:p>
          <a:p>
            <a:endParaRPr lang="en-US" altLang="zh-CN" sz="2400" b="1" dirty="0">
              <a:latin typeface="楷体" panose="02010609060101010101" pitchFamily="49" charset="-122"/>
              <a:ea typeface="楷体" panose="02010609060101010101" pitchFamily="49" charset="-122"/>
            </a:endParaRPr>
          </a:p>
          <a:p>
            <a:endParaRPr lang="en-US" altLang="zh-CN" sz="2400" b="1" dirty="0" smtClean="0">
              <a:latin typeface="楷体" panose="02010609060101010101" pitchFamily="49" charset="-122"/>
              <a:ea typeface="楷体" panose="02010609060101010101" pitchFamily="49" charset="-122"/>
            </a:endParaRPr>
          </a:p>
          <a:p>
            <a:endParaRPr lang="en-US" altLang="zh-CN" sz="2400" b="1" dirty="0" smtClean="0">
              <a:solidFill>
                <a:srgbClr val="C00000"/>
              </a:solidFill>
              <a:latin typeface="楷体" panose="02010609060101010101" pitchFamily="49" charset="-122"/>
              <a:ea typeface="楷体" panose="02010609060101010101" pitchFamily="49" charset="-122"/>
            </a:endParaRPr>
          </a:p>
          <a:p>
            <a:r>
              <a:rPr lang="zh-CN" altLang="en-US" sz="2400" b="1" u="sng" dirty="0" smtClean="0">
                <a:solidFill>
                  <a:srgbClr val="C00000"/>
                </a:solidFill>
                <a:latin typeface="楷体" panose="02010609060101010101" pitchFamily="49" charset="-122"/>
                <a:ea typeface="楷体" panose="02010609060101010101" pitchFamily="49" charset="-122"/>
              </a:rPr>
              <a:t>对</a:t>
            </a:r>
            <a:r>
              <a:rPr lang="zh-CN" altLang="en-US" sz="2400" b="1" u="sng" dirty="0">
                <a:solidFill>
                  <a:srgbClr val="C00000"/>
                </a:solidFill>
                <a:latin typeface="楷体" panose="02010609060101010101" pitchFamily="49" charset="-122"/>
                <a:ea typeface="楷体" panose="02010609060101010101" pitchFamily="49" charset="-122"/>
              </a:rPr>
              <a:t>概率取负对数表示了一种可能事件发生时候携带出的信息量</a:t>
            </a:r>
            <a:r>
              <a:rPr lang="zh-CN" altLang="en-US" sz="2400" b="1" dirty="0">
                <a:solidFill>
                  <a:srgbClr val="C0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把各种可能表示出的信息量乘以其发生的概率之后求和，就表示了整个系统所有信息量的一种期望值</a:t>
            </a:r>
            <a:r>
              <a:rPr lang="zh-CN" altLang="en-US"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6" name="TextBox 2"/>
              <p:cNvSpPr txBox="1"/>
              <p:nvPr/>
            </p:nvSpPr>
            <p:spPr>
              <a:xfrm>
                <a:off x="952676" y="2128311"/>
                <a:ext cx="4152547"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a:rPr>
                        <m:t>𝐻</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a:rPr>
                            <m:t>𝑋</m:t>
                          </m:r>
                        </m:e>
                      </m:d>
                      <m:r>
                        <a:rPr lang="en-US" altLang="zh-CN" sz="2400" b="0" i="1" smtClean="0">
                          <a:solidFill>
                            <a:srgbClr val="000000"/>
                          </a:solidFill>
                          <a:latin typeface="Cambria Math"/>
                        </a:rPr>
                        <m:t>=−</m:t>
                      </m:r>
                      <m:nary>
                        <m:naryPr>
                          <m:chr m:val="∑"/>
                          <m:ctrlPr>
                            <a:rPr lang="en-US" altLang="zh-CN" sz="2400" b="0" i="1" smtClean="0">
                              <a:solidFill>
                                <a:srgbClr val="000000"/>
                              </a:solidFill>
                              <a:latin typeface="Cambria Math" panose="02040503050406030204" pitchFamily="18" charset="0"/>
                            </a:rPr>
                          </m:ctrlPr>
                        </m:naryPr>
                        <m:sub>
                          <m:r>
                            <m:rPr>
                              <m:brk m:alnAt="23"/>
                            </m:rPr>
                            <a:rPr lang="en-US" altLang="zh-CN" sz="2400" b="0" i="1" smtClean="0">
                              <a:solidFill>
                                <a:srgbClr val="000000"/>
                              </a:solidFill>
                              <a:latin typeface="Cambria Math"/>
                            </a:rPr>
                            <m:t>𝑖</m:t>
                          </m:r>
                          <m:r>
                            <a:rPr lang="en-US" altLang="zh-CN" sz="2400" b="0" i="1" smtClean="0">
                              <a:solidFill>
                                <a:srgbClr val="000000"/>
                              </a:solidFill>
                              <a:latin typeface="Cambria Math"/>
                            </a:rPr>
                            <m:t>=1</m:t>
                          </m:r>
                        </m:sub>
                        <m:sup>
                          <m:r>
                            <a:rPr lang="en-US" altLang="zh-CN" sz="2400" b="0" i="1" smtClean="0">
                              <a:solidFill>
                                <a:srgbClr val="000000"/>
                              </a:solidFill>
                              <a:latin typeface="Cambria Math"/>
                            </a:rPr>
                            <m:t>𝑛</m:t>
                          </m:r>
                        </m:sup>
                        <m:e>
                          <m:r>
                            <a:rPr lang="en-US" altLang="zh-CN" sz="2400" b="0" i="1" smtClean="0">
                              <a:solidFill>
                                <a:srgbClr val="000000"/>
                              </a:solidFill>
                              <a:latin typeface="Cambria Math"/>
                            </a:rPr>
                            <m:t>𝑝</m:t>
                          </m:r>
                          <m:d>
                            <m:dPr>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𝑥</m:t>
                                  </m:r>
                                </m:e>
                                <m:sub>
                                  <m:r>
                                    <a:rPr lang="en-US" altLang="zh-CN" sz="2400" b="0" i="1" smtClean="0">
                                      <a:solidFill>
                                        <a:srgbClr val="000000"/>
                                      </a:solidFill>
                                      <a:latin typeface="Cambria Math"/>
                                    </a:rPr>
                                    <m:t>𝑖</m:t>
                                  </m:r>
                                </m:sub>
                              </m:sSub>
                            </m:e>
                          </m:d>
                          <m:func>
                            <m:funcPr>
                              <m:ctrlPr>
                                <a:rPr lang="en-US" altLang="zh-CN" sz="2400" b="0" i="1" smtClean="0">
                                  <a:solidFill>
                                    <a:srgbClr val="000000"/>
                                  </a:solidFill>
                                  <a:latin typeface="Cambria Math" panose="02040503050406030204" pitchFamily="18" charset="0"/>
                                </a:rPr>
                              </m:ctrlPr>
                            </m:funcPr>
                            <m:fName>
                              <m:sSub>
                                <m:sSubPr>
                                  <m:ctrlPr>
                                    <a:rPr lang="en-US" altLang="zh-CN" sz="2400" b="0" i="1" smtClean="0">
                                      <a:solidFill>
                                        <a:srgbClr val="000000"/>
                                      </a:solidFill>
                                      <a:latin typeface="Cambria Math" panose="02040503050406030204" pitchFamily="18" charset="0"/>
                                    </a:rPr>
                                  </m:ctrlPr>
                                </m:sSubPr>
                                <m:e>
                                  <m:r>
                                    <m:rPr>
                                      <m:sty m:val="p"/>
                                    </m:rPr>
                                    <a:rPr lang="en-US" altLang="zh-CN" sz="2400" b="0" i="0" smtClean="0">
                                      <a:solidFill>
                                        <a:srgbClr val="000000"/>
                                      </a:solidFill>
                                      <a:latin typeface="Cambria Math"/>
                                    </a:rPr>
                                    <m:t>log</m:t>
                                  </m:r>
                                </m:e>
                                <m:sub>
                                  <m:r>
                                    <a:rPr lang="en-US" altLang="zh-CN" sz="2400" b="0" i="1" smtClean="0">
                                      <a:solidFill>
                                        <a:srgbClr val="000000"/>
                                      </a:solidFill>
                                      <a:latin typeface="Cambria Math"/>
                                    </a:rPr>
                                    <m:t>𝑏</m:t>
                                  </m:r>
                                </m:sub>
                              </m:sSub>
                            </m:fName>
                            <m:e>
                              <m:r>
                                <a:rPr lang="en-US" altLang="zh-CN" sz="2400" b="0" i="1" smtClean="0">
                                  <a:solidFill>
                                    <a:srgbClr val="000000"/>
                                  </a:solidFill>
                                  <a:latin typeface="Cambria Math"/>
                                </a:rPr>
                                <m:t>𝑝</m:t>
                              </m:r>
                              <m:d>
                                <m:dPr>
                                  <m:ctrlPr>
                                    <a:rPr lang="en-US" altLang="zh-CN" sz="2400" b="0" i="1" smtClean="0">
                                      <a:solidFill>
                                        <a:srgbClr val="000000"/>
                                      </a:solidFill>
                                      <a:latin typeface="Cambria Math" panose="02040503050406030204" pitchFamily="18" charset="0"/>
                                    </a:rPr>
                                  </m:ctrlPr>
                                </m:dP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a:rPr>
                                        <m:t>𝑥</m:t>
                                      </m:r>
                                    </m:e>
                                    <m:sub>
                                      <m:r>
                                        <a:rPr lang="en-US" altLang="zh-CN" sz="2400" b="0" i="1" smtClean="0">
                                          <a:solidFill>
                                            <a:srgbClr val="000000"/>
                                          </a:solidFill>
                                          <a:latin typeface="Cambria Math"/>
                                        </a:rPr>
                                        <m:t>𝑖</m:t>
                                      </m:r>
                                    </m:sub>
                                  </m:sSub>
                                </m:e>
                              </m:d>
                            </m:e>
                          </m:func>
                        </m:e>
                      </m:nary>
                    </m:oMath>
                  </m:oMathPara>
                </a14:m>
                <a:endParaRPr lang="zh-CN" altLang="en-US" sz="2400" dirty="0"/>
              </a:p>
            </p:txBody>
          </p:sp>
        </mc:Choice>
        <mc:Fallback xmlns="">
          <p:sp>
            <p:nvSpPr>
              <p:cNvPr id="6" name="TextBox 2"/>
              <p:cNvSpPr txBox="1">
                <a:spLocks noRot="1" noChangeAspect="1" noMove="1" noResize="1" noEditPoints="1" noAdjustHandles="1" noChangeArrowheads="1" noChangeShapeType="1" noTextEdit="1"/>
              </p:cNvSpPr>
              <p:nvPr/>
            </p:nvSpPr>
            <p:spPr>
              <a:xfrm>
                <a:off x="952676" y="2128311"/>
                <a:ext cx="4152547" cy="1100558"/>
              </a:xfrm>
              <a:prstGeom prst="rect">
                <a:avLst/>
              </a:prstGeom>
              <a:blipFill>
                <a:blip r:embed="rId3"/>
                <a:stretch>
                  <a:fillRect/>
                </a:stretch>
              </a:blipFill>
            </p:spPr>
            <p:txBody>
              <a:bodyPr/>
              <a:lstStyle/>
              <a:p>
                <a:r>
                  <a:rPr lang="zh-CN" altLang="en-US">
                    <a:noFill/>
                  </a:rPr>
                  <a:t> </a:t>
                </a:r>
              </a:p>
            </p:txBody>
          </p:sp>
        </mc:Fallback>
      </mc:AlternateContent>
      <p:sp>
        <p:nvSpPr>
          <p:cNvPr id="10" name="文本框 9"/>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特征选择</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矩形 21"/>
          <p:cNvSpPr/>
          <p:nvPr/>
        </p:nvSpPr>
        <p:spPr>
          <a:xfrm>
            <a:off x="381599" y="5177494"/>
            <a:ext cx="8276823" cy="1200329"/>
          </a:xfrm>
          <a:prstGeom prst="rect">
            <a:avLst/>
          </a:prstGeom>
        </p:spPr>
        <p:txBody>
          <a:bodyPr wrap="square">
            <a:spAutoFit/>
          </a:bodyPr>
          <a:lstStyle/>
          <a:p>
            <a:pPr algn="just"/>
            <a:r>
              <a:rPr lang="zh-CN" altLang="en-US" sz="2400" b="1" dirty="0" smtClean="0">
                <a:solidFill>
                  <a:srgbClr val="0000FF"/>
                </a:solidFill>
                <a:latin typeface="楷体" panose="02010609060101010101" pitchFamily="49" charset="-122"/>
                <a:ea typeface="楷体" panose="02010609060101010101" pitchFamily="49" charset="-122"/>
              </a:rPr>
              <a:t>公式</a:t>
            </a:r>
            <a:r>
              <a:rPr lang="zh-CN" altLang="en-US" sz="2400" b="1" dirty="0">
                <a:solidFill>
                  <a:srgbClr val="0000FF"/>
                </a:solidFill>
                <a:latin typeface="楷体" panose="02010609060101010101" pitchFamily="49" charset="-122"/>
                <a:ea typeface="楷体" panose="02010609060101010101" pitchFamily="49" charset="-122"/>
              </a:rPr>
              <a:t>中对数函数不局限于采用特定的底</a:t>
            </a:r>
            <a:r>
              <a:rPr lang="zh-CN" altLang="en-US" sz="2400" b="1" dirty="0" smtClean="0">
                <a:solidFill>
                  <a:srgbClr val="0000FF"/>
                </a:solidFill>
                <a:latin typeface="楷体" panose="02010609060101010101" pitchFamily="49" charset="-122"/>
                <a:ea typeface="楷体" panose="02010609060101010101" pitchFamily="49" charset="-122"/>
              </a:rPr>
              <a:t>，</a:t>
            </a:r>
            <a:r>
              <a:rPr lang="zh-CN" altLang="en-US" sz="2400" b="1" u="sng" dirty="0" smtClean="0">
                <a:solidFill>
                  <a:srgbClr val="0000FF"/>
                </a:solidFill>
                <a:latin typeface="楷体" panose="02010609060101010101" pitchFamily="49" charset="-122"/>
                <a:ea typeface="楷体" panose="02010609060101010101" pitchFamily="49" charset="-122"/>
              </a:rPr>
              <a:t>如果以</a:t>
            </a:r>
            <a:r>
              <a:rPr lang="en-US" altLang="zh-CN" sz="2400" b="1" u="sng" dirty="0" smtClean="0">
                <a:solidFill>
                  <a:srgbClr val="0000FF"/>
                </a:solidFill>
                <a:latin typeface="楷体" panose="02010609060101010101" pitchFamily="49" charset="-122"/>
                <a:ea typeface="楷体" panose="02010609060101010101" pitchFamily="49" charset="-122"/>
              </a:rPr>
              <a:t>2</a:t>
            </a:r>
            <a:r>
              <a:rPr lang="zh-CN" altLang="en-US" sz="2400" b="1" u="sng" dirty="0" smtClean="0">
                <a:solidFill>
                  <a:srgbClr val="0000FF"/>
                </a:solidFill>
                <a:latin typeface="楷体" panose="02010609060101010101" pitchFamily="49" charset="-122"/>
                <a:ea typeface="楷体" panose="02010609060101010101" pitchFamily="49" charset="-122"/>
              </a:rPr>
              <a:t>为</a:t>
            </a:r>
            <a:r>
              <a:rPr lang="zh-CN" altLang="en-US" sz="2400" b="1" u="sng" dirty="0">
                <a:solidFill>
                  <a:srgbClr val="0000FF"/>
                </a:solidFill>
                <a:latin typeface="楷体" panose="02010609060101010101" pitchFamily="49" charset="-122"/>
                <a:ea typeface="楷体" panose="02010609060101010101" pitchFamily="49" charset="-122"/>
              </a:rPr>
              <a:t>底，熵的单位称作</a:t>
            </a:r>
            <a:r>
              <a:rPr lang="zh-CN" altLang="en-US" sz="2400" b="1" u="sng" dirty="0" smtClean="0">
                <a:solidFill>
                  <a:srgbClr val="0000FF"/>
                </a:solidFill>
                <a:latin typeface="楷体" panose="02010609060101010101" pitchFamily="49" charset="-122"/>
                <a:ea typeface="楷体" panose="02010609060101010101" pitchFamily="49" charset="-122"/>
              </a:rPr>
              <a:t>比特</a:t>
            </a:r>
            <a:r>
              <a:rPr lang="en-US" altLang="zh-CN" sz="2400" b="1" u="sng" dirty="0" smtClean="0">
                <a:solidFill>
                  <a:srgbClr val="0000FF"/>
                </a:solidFill>
                <a:latin typeface="楷体" panose="02010609060101010101" pitchFamily="49" charset="-122"/>
                <a:ea typeface="楷体" panose="02010609060101010101" pitchFamily="49" charset="-122"/>
              </a:rPr>
              <a:t>(</a:t>
            </a:r>
            <a:r>
              <a:rPr lang="en-US" altLang="zh-CN" sz="2400" b="1" u="sng" dirty="0">
                <a:solidFill>
                  <a:srgbClr val="0000FF"/>
                </a:solidFill>
                <a:latin typeface="楷体" panose="02010609060101010101" pitchFamily="49" charset="-122"/>
                <a:ea typeface="楷体" panose="02010609060101010101" pitchFamily="49" charset="-122"/>
              </a:rPr>
              <a:t>bit</a:t>
            </a:r>
            <a:r>
              <a:rPr lang="en-US" altLang="zh-CN" sz="2400" b="1" u="sng" dirty="0" smtClean="0">
                <a:solidFill>
                  <a:srgbClr val="0000FF"/>
                </a:solidFill>
                <a:latin typeface="楷体" panose="02010609060101010101" pitchFamily="49" charset="-122"/>
                <a:ea typeface="楷体" panose="02010609060101010101" pitchFamily="49" charset="-122"/>
              </a:rPr>
              <a:t>)</a:t>
            </a:r>
            <a:r>
              <a:rPr lang="zh-CN" altLang="en-US" sz="2400" b="1" dirty="0" smtClean="0">
                <a:solidFill>
                  <a:srgbClr val="0000FF"/>
                </a:solidFill>
                <a:latin typeface="楷体" panose="02010609060101010101" pitchFamily="49" charset="-122"/>
                <a:ea typeface="楷体" panose="02010609060101010101" pitchFamily="49" charset="-122"/>
              </a:rPr>
              <a:t>；如果</a:t>
            </a:r>
            <a:r>
              <a:rPr lang="zh-CN" altLang="en-US" sz="2400" b="1" dirty="0">
                <a:solidFill>
                  <a:srgbClr val="0000FF"/>
                </a:solidFill>
                <a:latin typeface="楷体" panose="02010609060101010101" pitchFamily="49" charset="-122"/>
                <a:ea typeface="楷体" panose="02010609060101010101" pitchFamily="49" charset="-122"/>
              </a:rPr>
              <a:t>以</a:t>
            </a:r>
            <a:r>
              <a:rPr lang="zh-CN" altLang="en-US" sz="2400" b="1" dirty="0" smtClean="0">
                <a:solidFill>
                  <a:srgbClr val="0000FF"/>
                </a:solidFill>
                <a:latin typeface="楷体" panose="02010609060101010101" pitchFamily="49" charset="-122"/>
                <a:ea typeface="楷体" panose="02010609060101010101" pitchFamily="49" charset="-122"/>
              </a:rPr>
              <a:t>自然对数</a:t>
            </a:r>
            <a:r>
              <a:rPr lang="en-US" altLang="zh-CN" sz="2400" b="1" dirty="0" smtClean="0">
                <a:solidFill>
                  <a:srgbClr val="0000FF"/>
                </a:solidFill>
                <a:latin typeface="楷体" panose="02010609060101010101" pitchFamily="49" charset="-122"/>
                <a:ea typeface="楷体" panose="02010609060101010101" pitchFamily="49" charset="-122"/>
              </a:rPr>
              <a:t>e</a:t>
            </a:r>
            <a:r>
              <a:rPr lang="zh-CN" altLang="en-US" sz="2400" b="1" dirty="0" smtClean="0">
                <a:solidFill>
                  <a:srgbClr val="0000FF"/>
                </a:solidFill>
                <a:latin typeface="楷体" panose="02010609060101010101" pitchFamily="49" charset="-122"/>
                <a:ea typeface="楷体" panose="02010609060101010101" pitchFamily="49" charset="-122"/>
              </a:rPr>
              <a:t>为</a:t>
            </a:r>
            <a:r>
              <a:rPr lang="zh-CN" altLang="en-US" sz="2400" b="1" dirty="0">
                <a:solidFill>
                  <a:srgbClr val="0000FF"/>
                </a:solidFill>
                <a:latin typeface="楷体" panose="02010609060101010101" pitchFamily="49" charset="-122"/>
                <a:ea typeface="楷体" panose="02010609060101010101" pitchFamily="49" charset="-122"/>
              </a:rPr>
              <a:t>底，熵的单位称作</a:t>
            </a:r>
            <a:r>
              <a:rPr lang="zh-CN" altLang="en-US" sz="2400" b="1" dirty="0" smtClean="0">
                <a:solidFill>
                  <a:srgbClr val="0000FF"/>
                </a:solidFill>
                <a:latin typeface="楷体" panose="02010609060101010101" pitchFamily="49" charset="-122"/>
                <a:ea typeface="楷体" panose="02010609060101010101" pitchFamily="49" charset="-122"/>
              </a:rPr>
              <a:t>纳特</a:t>
            </a:r>
            <a:r>
              <a:rPr lang="en-US" altLang="zh-CN" sz="2400" b="1" dirty="0" smtClean="0">
                <a:solidFill>
                  <a:srgbClr val="0000FF"/>
                </a:solidFill>
                <a:latin typeface="楷体" panose="02010609060101010101" pitchFamily="49" charset="-122"/>
                <a:ea typeface="楷体" panose="02010609060101010101" pitchFamily="49" charset="-122"/>
              </a:rPr>
              <a:t>(</a:t>
            </a:r>
            <a:r>
              <a:rPr lang="en-US" altLang="zh-CN" sz="2400" b="1" dirty="0" err="1">
                <a:solidFill>
                  <a:srgbClr val="0000FF"/>
                </a:solidFill>
                <a:latin typeface="楷体" panose="02010609060101010101" pitchFamily="49" charset="-122"/>
                <a:ea typeface="楷体" panose="02010609060101010101" pitchFamily="49" charset="-122"/>
              </a:rPr>
              <a:t>nat</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a:t>
            </a:r>
          </a:p>
        </p:txBody>
      </p:sp>
      <p:sp>
        <p:nvSpPr>
          <p:cNvPr id="8" name="页脚占位符 7"/>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43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1F47EC-6248-417F-A8D8-F25464B3DAD2}"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32</a:t>
            </a:fld>
            <a:endParaRPr lang="zh-CN" altLang="en-US"/>
          </a:p>
        </p:txBody>
      </p:sp>
      <p:grpSp>
        <p:nvGrpSpPr>
          <p:cNvPr id="85" name="组合 84"/>
          <p:cNvGrpSpPr/>
          <p:nvPr/>
        </p:nvGrpSpPr>
        <p:grpSpPr>
          <a:xfrm>
            <a:off x="1317676" y="885734"/>
            <a:ext cx="6176238" cy="1333527"/>
            <a:chOff x="1317676" y="885734"/>
            <a:chExt cx="6176238" cy="1333527"/>
          </a:xfrm>
        </p:grpSpPr>
        <p:sp>
          <p:nvSpPr>
            <p:cNvPr id="29" name="文本框 28"/>
            <p:cNvSpPr txBox="1"/>
            <p:nvPr/>
          </p:nvSpPr>
          <p:spPr>
            <a:xfrm>
              <a:off x="3717757" y="885734"/>
              <a:ext cx="1700778"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原信息量：</a:t>
              </a:r>
              <a:endParaRPr lang="zh-CN" altLang="en-US" sz="2400" b="1" dirty="0">
                <a:latin typeface="楷体" panose="02010609060101010101" pitchFamily="49" charset="-122"/>
                <a:ea typeface="楷体" panose="02010609060101010101" pitchFamily="49" charset="-122"/>
              </a:endParaRPr>
            </a:p>
          </p:txBody>
        </p:sp>
        <p:grpSp>
          <p:nvGrpSpPr>
            <p:cNvPr id="63" name="组合 62"/>
            <p:cNvGrpSpPr/>
            <p:nvPr/>
          </p:nvGrpSpPr>
          <p:grpSpPr>
            <a:xfrm>
              <a:off x="1317676" y="955118"/>
              <a:ext cx="2085924" cy="1264143"/>
              <a:chOff x="2767097" y="2640152"/>
              <a:chExt cx="2085924" cy="1264143"/>
            </a:xfrm>
          </p:grpSpPr>
          <mc:AlternateContent xmlns:mc="http://schemas.openxmlformats.org/markup-compatibility/2006" xmlns:a14="http://schemas.microsoft.com/office/drawing/2010/main">
            <mc:Choice Requires="a14">
              <p:sp>
                <p:nvSpPr>
                  <p:cNvPr id="54" name="文本框 53"/>
                  <p:cNvSpPr txBox="1"/>
                  <p:nvPr/>
                </p:nvSpPr>
                <p:spPr>
                  <a:xfrm>
                    <a:off x="3208567" y="2640152"/>
                    <a:ext cx="978522" cy="369332"/>
                  </a:xfrm>
                  <a:prstGeom prst="rect">
                    <a:avLst/>
                  </a:prstGeom>
                  <a:solidFill>
                    <a:schemeClr val="bg1"/>
                  </a:solidFill>
                  <a:ln w="12700">
                    <a:solidFill>
                      <a:schemeClr val="tx1"/>
                    </a:solidFill>
                  </a:ln>
                </p:spPr>
                <p:txBody>
                  <a:bodyPr wrap="square" rtlCol="0">
                    <a:spAutoFit/>
                  </a:bodyPr>
                  <a:lstStyle/>
                  <a:p>
                    <a:pPr lvl="0" algn="ctr" defTabSz="914400">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𝑷𝒆𝒐𝒑𝒍𝒆</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3208567" y="2640152"/>
                    <a:ext cx="978522" cy="369332"/>
                  </a:xfrm>
                  <a:prstGeom prst="rect">
                    <a:avLst/>
                  </a:prstGeom>
                  <a:blipFill>
                    <a:blip r:embed="rId2"/>
                    <a:stretch>
                      <a:fillRect l="-3704" b="-14516"/>
                    </a:stretch>
                  </a:blipFill>
                  <a:ln w="12700">
                    <a:solidFill>
                      <a:schemeClr val="tx1"/>
                    </a:solidFill>
                  </a:ln>
                </p:spPr>
                <p:txBody>
                  <a:bodyPr/>
                  <a:lstStyle/>
                  <a:p>
                    <a:r>
                      <a:rPr lang="zh-CN" altLang="en-US">
                        <a:noFill/>
                      </a:rPr>
                      <a:t> </a:t>
                    </a:r>
                  </a:p>
                </p:txBody>
              </p:sp>
            </mc:Fallback>
          </mc:AlternateContent>
          <p:cxnSp>
            <p:nvCxnSpPr>
              <p:cNvPr id="59" name="直接连接符 58"/>
              <p:cNvCxnSpPr/>
              <p:nvPr/>
            </p:nvCxnSpPr>
            <p:spPr>
              <a:xfrm flipH="1">
                <a:off x="3128254" y="3010485"/>
                <a:ext cx="506765" cy="250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635019" y="3010485"/>
                <a:ext cx="585230" cy="235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767097" y="3257964"/>
                <a:ext cx="867922"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Male</a:t>
                </a:r>
              </a:p>
              <a:p>
                <a:pPr algn="ctr"/>
                <a:r>
                  <a:rPr lang="en-US" altLang="zh-CN" b="1" dirty="0" smtClean="0"/>
                  <a:t>(50%)</a:t>
                </a:r>
                <a:endParaRPr lang="zh-CN" altLang="en-US" b="1" dirty="0"/>
              </a:p>
            </p:txBody>
          </p:sp>
          <p:sp>
            <p:nvSpPr>
              <p:cNvPr id="62" name="文本框 61"/>
              <p:cNvSpPr txBox="1"/>
              <p:nvPr/>
            </p:nvSpPr>
            <p:spPr>
              <a:xfrm>
                <a:off x="3792826" y="3248291"/>
                <a:ext cx="1060195"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Female</a:t>
                </a:r>
              </a:p>
              <a:p>
                <a:pPr algn="ctr"/>
                <a:r>
                  <a:rPr lang="en-US" altLang="zh-CN" b="1" dirty="0" smtClean="0"/>
                  <a:t>(50%)</a:t>
                </a:r>
                <a:endParaRPr lang="zh-CN" altLang="en-US" b="1" dirty="0"/>
              </a:p>
            </p:txBody>
          </p:sp>
        </p:grpSp>
        <p:sp>
          <p:nvSpPr>
            <p:cNvPr id="65" name="右箭头 64"/>
            <p:cNvSpPr/>
            <p:nvPr/>
          </p:nvSpPr>
          <p:spPr>
            <a:xfrm>
              <a:off x="3084092" y="909187"/>
              <a:ext cx="537441" cy="41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0" name="文本框 69"/>
                <p:cNvSpPr txBox="1"/>
                <p:nvPr/>
              </p:nvSpPr>
              <p:spPr>
                <a:xfrm>
                  <a:off x="3546487" y="1426113"/>
                  <a:ext cx="394742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e>
                        </m:d>
                        <m:r>
                          <a:rPr lang="en-US" altLang="zh-CN" sz="2000" i="1" smtClean="0">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𝑀𝑎𝑙𝑒</m:t>
                            </m:r>
                          </m:e>
                        </m:d>
                        <m:func>
                          <m:funcPr>
                            <m:ctrlPr>
                              <a:rPr lang="en-US" altLang="zh-CN" sz="2000" b="0" i="1" smtClean="0">
                                <a:latin typeface="Cambria Math" panose="02040503050406030204" pitchFamily="18" charset="0"/>
                              </a:rPr>
                            </m:ctrlPr>
                          </m:funcPr>
                          <m:fNa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𝑙𝑜𝑔</m:t>
                                </m:r>
                              </m:e>
                              <m:sub>
                                <m:r>
                                  <a:rPr lang="en-US" altLang="zh-CN" sz="2000" b="0" i="1" smtClean="0">
                                    <a:latin typeface="Cambria Math" panose="02040503050406030204" pitchFamily="18" charset="0"/>
                                  </a:rPr>
                                  <m:t>𝑏</m:t>
                                </m:r>
                              </m:sub>
                            </m:sSub>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𝑀𝑎𝑙𝑒</m:t>
                                </m:r>
                              </m:e>
                            </m:d>
                          </m:e>
                        </m:func>
                      </m:oMath>
                    </m:oMathPara>
                  </a14:m>
                  <a:endParaRPr lang="en-US" altLang="zh-CN" sz="2000" b="0" i="1" dirty="0" smtClean="0"/>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𝐹𝑒𝑚</m:t>
                            </m:r>
                            <m:r>
                              <a:rPr lang="en-US" altLang="zh-CN" sz="2000" i="1">
                                <a:latin typeface="Cambria Math" panose="02040503050406030204" pitchFamily="18" charset="0"/>
                              </a:rPr>
                              <m:t>𝑎𝑙𝑒</m:t>
                            </m:r>
                          </m:e>
                        </m:d>
                        <m:func>
                          <m:funcPr>
                            <m:ctrlPr>
                              <a:rPr lang="en-US" altLang="zh-CN" sz="2000" i="1">
                                <a:latin typeface="Cambria Math" panose="02040503050406030204" pitchFamily="18" charset="0"/>
                              </a:rPr>
                            </m:ctrlPr>
                          </m:funcPr>
                          <m:fNa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𝑏</m:t>
                                </m:r>
                              </m:sub>
                            </m:sSub>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𝐹𝑒𝑚𝑎𝑙𝑒</m:t>
                                </m:r>
                              </m:e>
                            </m:d>
                          </m:e>
                        </m:func>
                      </m:oMath>
                    </m:oMathPara>
                  </a14:m>
                  <a:endParaRPr lang="zh-CN" altLang="en-US" sz="20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3546487" y="1426113"/>
                  <a:ext cx="3947427" cy="615553"/>
                </a:xfrm>
                <a:prstGeom prst="rect">
                  <a:avLst/>
                </a:prstGeom>
                <a:blipFill>
                  <a:blip r:embed="rId3"/>
                  <a:stretch>
                    <a:fillRect b="-15842"/>
                  </a:stretch>
                </a:blipFill>
              </p:spPr>
              <p:txBody>
                <a:bodyPr/>
                <a:lstStyle/>
                <a:p>
                  <a:r>
                    <a:rPr lang="zh-CN" altLang="en-US">
                      <a:noFill/>
                    </a:rPr>
                    <a:t> </a:t>
                  </a:r>
                </a:p>
              </p:txBody>
            </p:sp>
          </mc:Fallback>
        </mc:AlternateContent>
      </p:grpSp>
      <p:grpSp>
        <p:nvGrpSpPr>
          <p:cNvPr id="88" name="组合 87"/>
          <p:cNvGrpSpPr/>
          <p:nvPr/>
        </p:nvGrpSpPr>
        <p:grpSpPr>
          <a:xfrm>
            <a:off x="360261" y="2611937"/>
            <a:ext cx="8594853" cy="3029459"/>
            <a:chOff x="360261" y="2611937"/>
            <a:chExt cx="8594853" cy="3029459"/>
          </a:xfrm>
        </p:grpSpPr>
        <p:sp>
          <p:nvSpPr>
            <p:cNvPr id="82" name="圆角矩形 81"/>
            <p:cNvSpPr/>
            <p:nvPr/>
          </p:nvSpPr>
          <p:spPr>
            <a:xfrm>
              <a:off x="475077" y="3399869"/>
              <a:ext cx="3764414" cy="132934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360261" y="2611937"/>
              <a:ext cx="8594853" cy="3029459"/>
              <a:chOff x="360261" y="2611937"/>
              <a:chExt cx="8594853" cy="3029459"/>
            </a:xfrm>
          </p:grpSpPr>
          <p:sp>
            <p:nvSpPr>
              <p:cNvPr id="72" name="右箭头 71"/>
              <p:cNvSpPr/>
              <p:nvPr/>
            </p:nvSpPr>
            <p:spPr>
              <a:xfrm>
                <a:off x="3099838" y="2657361"/>
                <a:ext cx="537441" cy="412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a:off x="360261" y="2694392"/>
                <a:ext cx="4122839" cy="2947004"/>
                <a:chOff x="325563" y="2552277"/>
                <a:chExt cx="4122839" cy="2947004"/>
              </a:xfrm>
            </p:grpSpPr>
            <p:grpSp>
              <p:nvGrpSpPr>
                <p:cNvPr id="34" name="组合 33"/>
                <p:cNvGrpSpPr/>
                <p:nvPr/>
              </p:nvGrpSpPr>
              <p:grpSpPr>
                <a:xfrm>
                  <a:off x="325563" y="3270007"/>
                  <a:ext cx="4122839" cy="2229274"/>
                  <a:chOff x="4885252" y="2005011"/>
                  <a:chExt cx="4122839" cy="2229274"/>
                </a:xfrm>
              </p:grpSpPr>
              <p:sp>
                <p:nvSpPr>
                  <p:cNvPr id="35" name="文本框 34"/>
                  <p:cNvSpPr txBox="1"/>
                  <p:nvPr/>
                </p:nvSpPr>
                <p:spPr>
                  <a:xfrm>
                    <a:off x="6283322" y="2005011"/>
                    <a:ext cx="1066231" cy="369332"/>
                  </a:xfrm>
                  <a:prstGeom prst="rect">
                    <a:avLst/>
                  </a:prstGeom>
                  <a:solidFill>
                    <a:schemeClr val="bg1"/>
                  </a:solidFill>
                  <a:ln w="12700">
                    <a:solidFill>
                      <a:schemeClr val="tx1"/>
                    </a:solidFill>
                  </a:ln>
                </p:spPr>
                <p:txBody>
                  <a:bodyPr wrap="square" rtlCol="0">
                    <a:spAutoFit/>
                  </a:bodyPr>
                  <a:lstStyle/>
                  <a:p>
                    <a:pPr algn="ctr"/>
                    <a:r>
                      <a:rPr lang="en-US" altLang="zh-CN" b="1" dirty="0" smtClean="0"/>
                      <a:t>Smoker</a:t>
                    </a:r>
                    <a:r>
                      <a:rPr lang="zh-CN" altLang="en-US" b="1" dirty="0" smtClean="0"/>
                      <a:t>？</a:t>
                    </a:r>
                    <a:endParaRPr lang="zh-CN" altLang="en-US" b="1" dirty="0"/>
                  </a:p>
                </p:txBody>
              </p:sp>
              <p:cxnSp>
                <p:nvCxnSpPr>
                  <p:cNvPr id="36" name="直接连接符 35"/>
                  <p:cNvCxnSpPr/>
                  <p:nvPr/>
                </p:nvCxnSpPr>
                <p:spPr>
                  <a:xfrm flipH="1">
                    <a:off x="5689070" y="2372078"/>
                    <a:ext cx="1102723" cy="3161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791793" y="2372078"/>
                    <a:ext cx="1101757" cy="351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5274691" y="2700492"/>
                        <a:ext cx="992986" cy="639983"/>
                      </a:xfrm>
                      <a:prstGeom prst="rect">
                        <a:avLst/>
                      </a:prstGeom>
                      <a:solidFill>
                        <a:schemeClr val="bg1"/>
                      </a:solidFill>
                      <a:ln w="12700">
                        <a:solidFill>
                          <a:schemeClr val="tx1"/>
                        </a:solidFill>
                      </a:ln>
                    </p:spPr>
                    <p:txBody>
                      <a:bodyPr wrap="square" rtlCol="0">
                        <a:spAutoFit/>
                      </a:bodyPr>
                      <a:lstStyle/>
                      <a:p>
                        <a:pPr lvl="0" algn="ctr" defTabSz="914400">
                          <a:defRPr/>
                        </a:pPr>
                        <a14:m>
                          <m:oMath xmlns:m="http://schemas.openxmlformats.org/officeDocument/2006/math">
                            <m:r>
                              <m:rPr>
                                <m:nor/>
                              </m:rPr>
                              <a:rPr lang="en-US" altLang="zh-CN" b="1" smtClean="0">
                                <a:solidFill>
                                  <a:schemeClr val="tx1"/>
                                </a:solidFill>
                                <a:latin typeface="Times New Roman" panose="02020603050405020304" pitchFamily="18" charset="0"/>
                                <a:cs typeface="Times New Roman" panose="02020603050405020304" pitchFamily="18" charset="0"/>
                              </a:rPr>
                              <m:t>Smoker</m:t>
                            </m:r>
                          </m:oMath>
                        </a14:m>
                        <a:r>
                          <a:rPr lang="zh-CN" altLang="en-US" b="1"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40%</a:t>
                        </a:r>
                        <a:r>
                          <a:rPr lang="zh-CN" altLang="en-US" b="1" dirty="0" smtClean="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5274691" y="2700492"/>
                        <a:ext cx="992986" cy="639983"/>
                      </a:xfrm>
                      <a:prstGeom prst="rect">
                        <a:avLst/>
                      </a:prstGeom>
                      <a:blipFill>
                        <a:blip r:embed="rId4"/>
                        <a:stretch>
                          <a:fillRect l="-9697" r="-9697" b="-1308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7136408" y="2694334"/>
                        <a:ext cx="1435963" cy="639983"/>
                      </a:xfrm>
                      <a:prstGeom prst="rect">
                        <a:avLst/>
                      </a:prstGeom>
                      <a:solidFill>
                        <a:schemeClr val="bg1"/>
                      </a:solidFill>
                      <a:ln w="12700">
                        <a:solidFill>
                          <a:schemeClr val="tx1"/>
                        </a:solidFill>
                      </a:ln>
                    </p:spPr>
                    <p:txBody>
                      <a:bodyPr wrap="square" rtlCol="0">
                        <a:spAutoFit/>
                      </a:bodyPr>
                      <a:lstStyle/>
                      <a:p>
                        <a:pPr lvl="0" algn="ctr" defTabSz="914400">
                          <a:defRPr/>
                        </a:pPr>
                        <a14:m>
                          <m:oMath xmlns:m="http://schemas.openxmlformats.org/officeDocument/2006/math">
                            <m:r>
                              <m:rPr>
                                <m:nor/>
                              </m:rPr>
                              <a:rPr lang="en-US" altLang="zh-CN" b="1" smtClean="0">
                                <a:solidFill>
                                  <a:schemeClr val="tx1"/>
                                </a:solidFill>
                                <a:latin typeface="Times New Roman" panose="02020603050405020304" pitchFamily="18" charset="0"/>
                                <a:cs typeface="Times New Roman" panose="02020603050405020304" pitchFamily="18" charset="0"/>
                              </a:rPr>
                              <m:t>Non</m:t>
                            </m:r>
                            <m:r>
                              <m:rPr>
                                <m:nor/>
                              </m:rPr>
                              <a:rPr lang="en-US" altLang="zh-CN" b="1" smtClean="0">
                                <a:solidFill>
                                  <a:schemeClr val="tx1"/>
                                </a:solidFill>
                                <a:latin typeface="Times New Roman" panose="02020603050405020304" pitchFamily="18" charset="0"/>
                                <a:cs typeface="Times New Roman" panose="02020603050405020304" pitchFamily="18" charset="0"/>
                              </a:rPr>
                              <m:t>−</m:t>
                            </m:r>
                            <m:r>
                              <m:rPr>
                                <m:nor/>
                              </m:rPr>
                              <a:rPr lang="en-US" altLang="zh-CN" b="1" smtClean="0">
                                <a:solidFill>
                                  <a:schemeClr val="tx1"/>
                                </a:solidFill>
                                <a:latin typeface="Times New Roman" panose="02020603050405020304" pitchFamily="18" charset="0"/>
                                <a:cs typeface="Times New Roman" panose="02020603050405020304" pitchFamily="18" charset="0"/>
                              </a:rPr>
                              <m:t>Smoker</m:t>
                            </m:r>
                          </m:oMath>
                        </a14:m>
                        <a:r>
                          <a:rPr lang="zh-CN" altLang="en-US" b="1"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solidFill>
                              <a:schemeClr val="tx1"/>
                            </a:solidFill>
                            <a:latin typeface="Times New Roman" panose="02020603050405020304" pitchFamily="18" charset="0"/>
                            <a:cs typeface="Times New Roman" panose="02020603050405020304" pitchFamily="18" charset="0"/>
                          </a:rPr>
                          <a:t>60%</a:t>
                        </a:r>
                        <a:r>
                          <a:rPr lang="zh-CN" altLang="en-US" b="1" dirty="0" smtClean="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7136408" y="2694334"/>
                        <a:ext cx="1435963" cy="639983"/>
                      </a:xfrm>
                      <a:prstGeom prst="rect">
                        <a:avLst/>
                      </a:prstGeom>
                      <a:blipFill>
                        <a:blip r:embed="rId5"/>
                        <a:stretch>
                          <a:fillRect l="-420" r="-420" b="-13084"/>
                        </a:stretch>
                      </a:blipFill>
                      <a:ln w="12700">
                        <a:solidFill>
                          <a:schemeClr val="tx1"/>
                        </a:solidFill>
                      </a:ln>
                    </p:spPr>
                    <p:txBody>
                      <a:bodyPr/>
                      <a:lstStyle/>
                      <a:p>
                        <a:r>
                          <a:rPr lang="zh-CN" altLang="en-US">
                            <a:noFill/>
                          </a:rPr>
                          <a:t> </a:t>
                        </a:r>
                      </a:p>
                    </p:txBody>
                  </p:sp>
                </mc:Fallback>
              </mc:AlternateContent>
              <p:cxnSp>
                <p:nvCxnSpPr>
                  <p:cNvPr id="40" name="直接连接符 39"/>
                  <p:cNvCxnSpPr>
                    <a:stCxn id="38" idx="2"/>
                  </p:cNvCxnSpPr>
                  <p:nvPr/>
                </p:nvCxnSpPr>
                <p:spPr>
                  <a:xfrm flipH="1">
                    <a:off x="5320570" y="3340475"/>
                    <a:ext cx="450614" cy="247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8" idx="2"/>
                  </p:cNvCxnSpPr>
                  <p:nvPr/>
                </p:nvCxnSpPr>
                <p:spPr>
                  <a:xfrm>
                    <a:off x="5771184" y="3340475"/>
                    <a:ext cx="632045" cy="2248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885252" y="3587954"/>
                    <a:ext cx="820839"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Male</a:t>
                    </a:r>
                  </a:p>
                  <a:p>
                    <a:pPr algn="ctr"/>
                    <a:r>
                      <a:rPr lang="en-US" altLang="zh-CN" b="1" dirty="0" smtClean="0"/>
                      <a:t>(95%)</a:t>
                    </a:r>
                    <a:endParaRPr lang="zh-CN" altLang="en-US" b="1" dirty="0"/>
                  </a:p>
                </p:txBody>
              </p:sp>
              <p:sp>
                <p:nvSpPr>
                  <p:cNvPr id="43" name="文本框 42"/>
                  <p:cNvSpPr txBox="1"/>
                  <p:nvPr/>
                </p:nvSpPr>
                <p:spPr>
                  <a:xfrm>
                    <a:off x="5820392" y="3576839"/>
                    <a:ext cx="1041400"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Female</a:t>
                    </a:r>
                  </a:p>
                  <a:p>
                    <a:pPr algn="ctr"/>
                    <a:r>
                      <a:rPr lang="en-US" altLang="zh-CN" b="1" dirty="0" smtClean="0"/>
                      <a:t>(5%)</a:t>
                    </a:r>
                    <a:endParaRPr lang="zh-CN" altLang="en-US" b="1" dirty="0"/>
                  </a:p>
                </p:txBody>
              </p:sp>
              <p:cxnSp>
                <p:nvCxnSpPr>
                  <p:cNvPr id="44" name="直接连接符 43"/>
                  <p:cNvCxnSpPr/>
                  <p:nvPr/>
                </p:nvCxnSpPr>
                <p:spPr>
                  <a:xfrm flipH="1">
                    <a:off x="7295412" y="3340475"/>
                    <a:ext cx="506765" cy="250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802177" y="3340475"/>
                    <a:ext cx="585230" cy="235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934255" y="3587954"/>
                    <a:ext cx="867922"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Male</a:t>
                    </a:r>
                  </a:p>
                  <a:p>
                    <a:pPr algn="ctr"/>
                    <a:r>
                      <a:rPr lang="en-US" altLang="zh-CN" b="1" dirty="0" smtClean="0"/>
                      <a:t>(80%)</a:t>
                    </a:r>
                    <a:endParaRPr lang="zh-CN" altLang="en-US" b="1" dirty="0"/>
                  </a:p>
                </p:txBody>
              </p:sp>
              <p:sp>
                <p:nvSpPr>
                  <p:cNvPr id="47" name="文本框 46"/>
                  <p:cNvSpPr txBox="1"/>
                  <p:nvPr/>
                </p:nvSpPr>
                <p:spPr>
                  <a:xfrm>
                    <a:off x="7959984" y="3578281"/>
                    <a:ext cx="1048107" cy="646331"/>
                  </a:xfrm>
                  <a:prstGeom prst="rect">
                    <a:avLst/>
                  </a:prstGeom>
                  <a:solidFill>
                    <a:schemeClr val="bg1"/>
                  </a:solidFill>
                  <a:ln w="12700">
                    <a:solidFill>
                      <a:schemeClr val="tx1"/>
                    </a:solidFill>
                  </a:ln>
                </p:spPr>
                <p:txBody>
                  <a:bodyPr wrap="square" rtlCol="0">
                    <a:spAutoFit/>
                  </a:bodyPr>
                  <a:lstStyle/>
                  <a:p>
                    <a:pPr algn="ctr"/>
                    <a:r>
                      <a:rPr lang="en-US" altLang="zh-CN" b="1" dirty="0" smtClean="0"/>
                      <a:t>Female</a:t>
                    </a:r>
                  </a:p>
                  <a:p>
                    <a:pPr algn="ctr"/>
                    <a:r>
                      <a:rPr lang="en-US" altLang="zh-CN" b="1" dirty="0" smtClean="0"/>
                      <a:t>(20%)</a:t>
                    </a:r>
                    <a:endParaRPr lang="zh-CN" altLang="en-US" b="1" dirty="0"/>
                  </a:p>
                </p:txBody>
              </p:sp>
            </p:grpSp>
            <mc:AlternateContent xmlns:mc="http://schemas.openxmlformats.org/markup-compatibility/2006" xmlns:a14="http://schemas.microsoft.com/office/drawing/2010/main">
              <mc:Choice Requires="a14">
                <p:sp>
                  <p:nvSpPr>
                    <p:cNvPr id="74" name="文本框 73"/>
                    <p:cNvSpPr txBox="1"/>
                    <p:nvPr/>
                  </p:nvSpPr>
                  <p:spPr>
                    <a:xfrm>
                      <a:off x="1767487" y="2552277"/>
                      <a:ext cx="978522" cy="369332"/>
                    </a:xfrm>
                    <a:prstGeom prst="rect">
                      <a:avLst/>
                    </a:prstGeom>
                    <a:solidFill>
                      <a:schemeClr val="bg1"/>
                    </a:solidFill>
                    <a:ln w="12700">
                      <a:solidFill>
                        <a:schemeClr val="tx1"/>
                      </a:solidFill>
                    </a:ln>
                  </p:spPr>
                  <p:txBody>
                    <a:bodyPr wrap="square" rtlCol="0">
                      <a:spAutoFit/>
                    </a:bodyPr>
                    <a:lstStyle/>
                    <a:p>
                      <a:pPr lvl="0" algn="ctr" defTabSz="914400">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𝑷𝒆𝒐𝒑𝒍𝒆</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1767487" y="2552277"/>
                      <a:ext cx="978522" cy="369332"/>
                    </a:xfrm>
                    <a:prstGeom prst="rect">
                      <a:avLst/>
                    </a:prstGeom>
                    <a:blipFill>
                      <a:blip r:embed="rId6"/>
                      <a:stretch>
                        <a:fillRect l="-3704" b="-12698"/>
                      </a:stretch>
                    </a:blipFill>
                    <a:ln w="12700">
                      <a:solidFill>
                        <a:schemeClr val="tx1"/>
                      </a:solidFill>
                    </a:ln>
                  </p:spPr>
                  <p:txBody>
                    <a:bodyPr/>
                    <a:lstStyle/>
                    <a:p>
                      <a:r>
                        <a:rPr lang="zh-CN" altLang="en-US">
                          <a:noFill/>
                        </a:rPr>
                        <a:t> </a:t>
                      </a:r>
                    </a:p>
                  </p:txBody>
                </p:sp>
              </mc:Fallback>
            </mc:AlternateContent>
            <p:cxnSp>
              <p:nvCxnSpPr>
                <p:cNvPr id="80" name="直接箭头连接符 79"/>
                <p:cNvCxnSpPr>
                  <a:stCxn id="74" idx="2"/>
                  <a:endCxn id="35" idx="0"/>
                </p:cNvCxnSpPr>
                <p:nvPr/>
              </p:nvCxnSpPr>
              <p:spPr>
                <a:xfrm>
                  <a:off x="2256748" y="2921609"/>
                  <a:ext cx="1" cy="348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3785809" y="2611937"/>
                <a:ext cx="5169305" cy="1183174"/>
                <a:chOff x="3717757" y="2267486"/>
                <a:chExt cx="5169305" cy="1183174"/>
              </a:xfrm>
            </p:grpSpPr>
            <p:sp>
              <p:nvSpPr>
                <p:cNvPr id="30" name="文本框 29"/>
                <p:cNvSpPr txBox="1"/>
                <p:nvPr/>
              </p:nvSpPr>
              <p:spPr>
                <a:xfrm>
                  <a:off x="3717757" y="2267486"/>
                  <a:ext cx="1700778"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新信息量：</a:t>
                  </a:r>
                  <a:endParaRPr lang="zh-CN" altLang="en-US" sz="24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66" name="文本框 65"/>
                    <p:cNvSpPr txBox="1"/>
                    <p:nvPr/>
                  </p:nvSpPr>
                  <p:spPr>
                    <a:xfrm>
                      <a:off x="3856839" y="2773552"/>
                      <a:ext cx="5030223" cy="677108"/>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a:latin typeface="Cambria Math" panose="02040503050406030204" pitchFamily="18" charset="0"/>
                            </a:rPr>
                            <m:t>𝑃</m:t>
                          </m:r>
                        </m:oMath>
                      </a14:m>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Smoker</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H</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S|X=Smoker</a:t>
                      </a:r>
                      <a:r>
                        <a:rPr lang="en-US" altLang="zh-CN" sz="2000" dirty="0" smtClean="0">
                          <a:latin typeface="Times New Roman" panose="02020603050405020304" pitchFamily="18" charset="0"/>
                          <a:cs typeface="Times New Roman" panose="02020603050405020304" pitchFamily="18" charset="0"/>
                        </a:rPr>
                        <a:t>)</a:t>
                      </a:r>
                    </a:p>
                    <a:p>
                      <a:r>
                        <a:rPr lang="en-US" altLang="zh-CN" sz="2000" b="1" i="1"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P</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Non-Smoker</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H(S|X=Non-Smoker</a:t>
                      </a:r>
                      <a:r>
                        <a:rPr lang="en-US" altLang="zh-CN" sz="2400" dirty="0" smtClean="0"/>
                        <a:t>)</a:t>
                      </a:r>
                      <a:endParaRPr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856839" y="2773552"/>
                      <a:ext cx="5030223" cy="677108"/>
                    </a:xfrm>
                    <a:prstGeom prst="rect">
                      <a:avLst/>
                    </a:prstGeom>
                    <a:blipFill>
                      <a:blip r:embed="rId7"/>
                      <a:stretch>
                        <a:fillRect l="-1818" t="-11607" r="-242" b="-26786"/>
                      </a:stretch>
                    </a:blipFill>
                  </p:spPr>
                  <p:txBody>
                    <a:bodyPr/>
                    <a:lstStyle/>
                    <a:p>
                      <a:r>
                        <a:rPr lang="zh-CN" altLang="en-US">
                          <a:noFill/>
                        </a:rPr>
                        <a:t> </a:t>
                      </a:r>
                    </a:p>
                  </p:txBody>
                </p:sp>
              </mc:Fallback>
            </mc:AlternateContent>
          </p:grpSp>
        </p:grpSp>
      </p:grpSp>
      <p:grpSp>
        <p:nvGrpSpPr>
          <p:cNvPr id="84" name="组合 83"/>
          <p:cNvGrpSpPr/>
          <p:nvPr/>
        </p:nvGrpSpPr>
        <p:grpSpPr>
          <a:xfrm>
            <a:off x="2357284" y="5758894"/>
            <a:ext cx="4610036" cy="461665"/>
            <a:chOff x="475077" y="5920151"/>
            <a:chExt cx="4610036" cy="461665"/>
          </a:xfrm>
        </p:grpSpPr>
        <p:sp>
          <p:nvSpPr>
            <p:cNvPr id="31" name="文本框 30"/>
            <p:cNvSpPr txBox="1"/>
            <p:nvPr/>
          </p:nvSpPr>
          <p:spPr>
            <a:xfrm>
              <a:off x="475077" y="5920151"/>
              <a:ext cx="1700778" cy="461665"/>
            </a:xfrm>
            <a:prstGeom prst="rect">
              <a:avLst/>
            </a:prstGeom>
            <a:noFill/>
          </p:spPr>
          <p:txBody>
            <a:bodyPr wrap="square" rtlCol="0">
              <a:spAutoFit/>
            </a:bodyPr>
            <a:lstStyle/>
            <a:p>
              <a:r>
                <a:rPr lang="zh-CN" altLang="en-US" sz="2400" b="1" u="sng" dirty="0" smtClean="0">
                  <a:solidFill>
                    <a:srgbClr val="0000FF"/>
                  </a:solidFill>
                  <a:latin typeface="楷体" panose="02010609060101010101" pitchFamily="49" charset="-122"/>
                  <a:ea typeface="楷体" panose="02010609060101010101" pitchFamily="49" charset="-122"/>
                </a:rPr>
                <a:t>信息增量</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83" name="文本框 82"/>
                <p:cNvSpPr txBox="1"/>
                <p:nvPr/>
              </p:nvSpPr>
              <p:spPr>
                <a:xfrm>
                  <a:off x="2175855" y="6016691"/>
                  <a:ext cx="2909258" cy="307777"/>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panose="02040503050406030204" pitchFamily="18" charset="0"/>
                        </a:rPr>
                        <m:t>𝐺𝑎𝑖𝑛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oMath>
                  </a14:m>
                  <a:r>
                    <a:rPr lang="en-US" altLang="zh-CN" sz="2000" i="1" dirty="0" smtClean="0">
                      <a:latin typeface="Times New Roman" panose="02020603050405020304" pitchFamily="18" charset="0"/>
                      <a:cs typeface="Times New Roman" panose="02020603050405020304" pitchFamily="18" charset="0"/>
                    </a:rPr>
                    <a:t>H</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S</a:t>
                  </a:r>
                  <a:r>
                    <a:rPr lang="en-US" altLang="zh-CN" sz="20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a:latin typeface="Cambria Math" panose="02040503050406030204" pitchFamily="18" charset="0"/>
                        </a:rPr>
                        <m:t>− </m:t>
                      </m:r>
                    </m:oMath>
                  </a14:m>
                  <a:r>
                    <a:rPr lang="en-US" altLang="zh-CN" sz="2000" i="1" dirty="0" smtClean="0">
                      <a:latin typeface="Times New Roman" panose="02020603050405020304" pitchFamily="18" charset="0"/>
                      <a:cs typeface="Times New Roman" panose="02020603050405020304" pitchFamily="18" charset="0"/>
                    </a:rPr>
                    <a:t>H</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S</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X</a:t>
                  </a:r>
                  <a:r>
                    <a:rPr lang="en-US" altLang="zh-CN" i="1" dirty="0" smtClean="0">
                      <a:latin typeface="Times New Roman" panose="02020603050405020304" pitchFamily="18" charset="0"/>
                      <a:cs typeface="Times New Roman" panose="02020603050405020304" pitchFamily="18" charset="0"/>
                    </a:rPr>
                    <a:t>)</a:t>
                  </a:r>
                  <a:endParaRPr lang="zh-CN" altLang="en-US" i="1" dirty="0">
                    <a:latin typeface="Times New Roman" panose="02020603050405020304" pitchFamily="18" charset="0"/>
                    <a:cs typeface="Times New Roman" panose="02020603050405020304" pitchFamily="18" charset="0"/>
                  </a:endParaRPr>
                </a:p>
              </p:txBody>
            </p:sp>
          </mc:Choice>
          <mc:Fallback xmlns="">
            <p:sp>
              <p:nvSpPr>
                <p:cNvPr id="83" name="文本框 82"/>
                <p:cNvSpPr txBox="1">
                  <a:spLocks noRot="1" noChangeAspect="1" noMove="1" noResize="1" noEditPoints="1" noAdjustHandles="1" noChangeArrowheads="1" noChangeShapeType="1" noTextEdit="1"/>
                </p:cNvSpPr>
                <p:nvPr/>
              </p:nvSpPr>
              <p:spPr>
                <a:xfrm>
                  <a:off x="2175855" y="6016691"/>
                  <a:ext cx="2909258" cy="307777"/>
                </a:xfrm>
                <a:prstGeom prst="rect">
                  <a:avLst/>
                </a:prstGeom>
                <a:blipFill>
                  <a:blip r:embed="rId8"/>
                  <a:stretch>
                    <a:fillRect l="-3145" t="-28000" r="-3774" b="-48000"/>
                  </a:stretch>
                </a:blipFill>
              </p:spPr>
              <p:txBody>
                <a:bodyPr/>
                <a:lstStyle/>
                <a:p>
                  <a:r>
                    <a:rPr lang="zh-CN" altLang="en-US">
                      <a:noFill/>
                    </a:rPr>
                    <a:t> </a:t>
                  </a:r>
                </a:p>
              </p:txBody>
            </p:sp>
          </mc:Fallback>
        </mc:AlternateContent>
      </p:grpSp>
      <p:sp>
        <p:nvSpPr>
          <p:cNvPr id="89" name="文本框 88"/>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特征选择</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页脚占位符 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075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69219B-617C-4759-A048-2008AB4477C3}"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33</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降维方法</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a:blip r:embed="rId3"/>
          <a:srcRect/>
          <a:stretch>
            <a:fillRect/>
          </a:stretch>
        </p:blipFill>
        <p:spPr bwMode="auto">
          <a:xfrm>
            <a:off x="666750" y="2025835"/>
            <a:ext cx="2926080" cy="2926080"/>
          </a:xfrm>
          <a:prstGeom prst="rect">
            <a:avLst/>
          </a:prstGeom>
          <a:noFill/>
          <a:ln w="9525">
            <a:noFill/>
            <a:miter lim="800000"/>
            <a:headEnd/>
            <a:tailEnd/>
          </a:ln>
          <a:effectLst/>
        </p:spPr>
      </p:pic>
      <p:pic>
        <p:nvPicPr>
          <p:cNvPr id="7" name="Picture 4" descr="http://fileadmin.cs.lth.se/cs/Personal/Calle_Lejdfors/pyip/edges.png"/>
          <p:cNvPicPr>
            <a:picLocks noChangeAspect="1" noChangeArrowheads="1"/>
          </p:cNvPicPr>
          <p:nvPr/>
        </p:nvPicPr>
        <p:blipFill>
          <a:blip r:embed="rId4"/>
          <a:srcRect/>
          <a:stretch>
            <a:fillRect/>
          </a:stretch>
        </p:blipFill>
        <p:spPr bwMode="auto">
          <a:xfrm>
            <a:off x="5395688" y="2025835"/>
            <a:ext cx="3119662" cy="2927263"/>
          </a:xfrm>
          <a:prstGeom prst="rect">
            <a:avLst/>
          </a:prstGeom>
          <a:noFill/>
        </p:spPr>
      </p:pic>
      <p:sp>
        <p:nvSpPr>
          <p:cNvPr id="8" name="Right Arrow 6"/>
          <p:cNvSpPr/>
          <p:nvPr/>
        </p:nvSpPr>
        <p:spPr>
          <a:xfrm>
            <a:off x="3867150" y="3473635"/>
            <a:ext cx="13716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403225" y="5336953"/>
            <a:ext cx="8337550" cy="830997"/>
          </a:xfrm>
          <a:prstGeom prst="rect">
            <a:avLst/>
          </a:prstGeom>
        </p:spPr>
        <p:txBody>
          <a:bodyPr wrap="square">
            <a:spAutoFit/>
          </a:bodyPr>
          <a:lstStyle/>
          <a:p>
            <a:pPr algn="just"/>
            <a:r>
              <a:rPr lang="zh-CN" altLang="en-US" sz="2400" b="1" u="sng" dirty="0" smtClean="0">
                <a:solidFill>
                  <a:srgbClr val="0000FF"/>
                </a:solidFill>
                <a:latin typeface="楷体" panose="02010609060101010101" pitchFamily="49" charset="-122"/>
                <a:ea typeface="楷体" panose="02010609060101010101" pitchFamily="49" charset="-122"/>
              </a:rPr>
              <a:t>降</a:t>
            </a:r>
            <a:r>
              <a:rPr lang="zh-CN" altLang="en-US" sz="2400" b="1" u="sng" dirty="0">
                <a:solidFill>
                  <a:srgbClr val="0000FF"/>
                </a:solidFill>
                <a:latin typeface="楷体" panose="02010609060101010101" pitchFamily="49" charset="-122"/>
                <a:ea typeface="楷体" panose="02010609060101010101" pitchFamily="49" charset="-122"/>
              </a:rPr>
              <a:t>维</a:t>
            </a:r>
            <a:r>
              <a:rPr lang="zh-CN" altLang="en-US" sz="2400" b="1" dirty="0" smtClean="0">
                <a:solidFill>
                  <a:srgbClr val="000000"/>
                </a:solidFill>
                <a:latin typeface="楷体" panose="02010609060101010101" pitchFamily="49" charset="-122"/>
                <a:ea typeface="楷体" panose="02010609060101010101" pitchFamily="49" charset="-122"/>
              </a:rPr>
              <a:t>就是采用</a:t>
            </a:r>
            <a:r>
              <a:rPr lang="zh-CN" altLang="en-US" sz="2400" b="1" dirty="0">
                <a:solidFill>
                  <a:srgbClr val="000000"/>
                </a:solidFill>
                <a:latin typeface="楷体" panose="02010609060101010101" pitchFamily="49" charset="-122"/>
                <a:ea typeface="楷体" panose="02010609060101010101" pitchFamily="49" charset="-122"/>
              </a:rPr>
              <a:t>某种映射方法，将原高维空间中的数据点映射到低维度的空间</a:t>
            </a:r>
            <a:r>
              <a:rPr lang="zh-CN" altLang="en-US" sz="2400" b="1" dirty="0" smtClean="0">
                <a:solidFill>
                  <a:srgbClr val="000000"/>
                </a:solidFill>
                <a:latin typeface="楷体" panose="02010609060101010101" pitchFamily="49" charset="-122"/>
                <a:ea typeface="楷体" panose="02010609060101010101" pitchFamily="49" charset="-122"/>
              </a:rPr>
              <a:t>中。</a:t>
            </a:r>
            <a:endParaRPr lang="zh-CN" altLang="en-US" sz="2400" b="1" dirty="0">
              <a:solidFill>
                <a:srgbClr val="000000"/>
              </a:solidFill>
              <a:latin typeface="楷体" panose="02010609060101010101" pitchFamily="49" charset="-122"/>
              <a:ea typeface="楷体" panose="02010609060101010101" pitchFamily="49" charset="-122"/>
            </a:endParaRPr>
          </a:p>
        </p:txBody>
      </p:sp>
      <p:sp>
        <p:nvSpPr>
          <p:cNvPr id="10" name="矩形 9"/>
          <p:cNvSpPr/>
          <p:nvPr/>
        </p:nvSpPr>
        <p:spPr>
          <a:xfrm>
            <a:off x="403225" y="810984"/>
            <a:ext cx="8337550" cy="830997"/>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原始</a:t>
            </a:r>
            <a:r>
              <a:rPr lang="zh-CN" altLang="en-US" sz="2400" b="1" dirty="0">
                <a:latin typeface="楷体" panose="02010609060101010101" pitchFamily="49" charset="-122"/>
                <a:ea typeface="楷体" panose="02010609060101010101" pitchFamily="49" charset="-122"/>
              </a:rPr>
              <a:t>的高维空间</a:t>
            </a:r>
            <a:r>
              <a:rPr lang="zh-CN" altLang="en-US" sz="2400" b="1" dirty="0" smtClean="0">
                <a:latin typeface="楷体" panose="02010609060101010101" pitchFamily="49" charset="-122"/>
                <a:ea typeface="楷体" panose="02010609060101010101" pitchFamily="49" charset="-122"/>
              </a:rPr>
              <a:t>中包含</a:t>
            </a:r>
            <a:r>
              <a:rPr lang="zh-CN" altLang="en-US" sz="2400" b="1" dirty="0">
                <a:latin typeface="楷体" panose="02010609060101010101" pitchFamily="49" charset="-122"/>
                <a:ea typeface="楷体" panose="02010609060101010101" pitchFamily="49" charset="-122"/>
              </a:rPr>
              <a:t>有冗余信息以及噪音信息，在实际应用例如图像识别中造成了误差，降低了</a:t>
            </a:r>
            <a:r>
              <a:rPr lang="zh-CN" altLang="en-US" sz="2400" b="1" dirty="0" smtClean="0">
                <a:latin typeface="楷体" panose="02010609060101010101" pitchFamily="49" charset="-122"/>
                <a:ea typeface="楷体" panose="02010609060101010101" pitchFamily="49" charset="-122"/>
              </a:rPr>
              <a:t>准确率。</a:t>
            </a:r>
            <a:endParaRPr lang="zh-CN" altLang="en-US" sz="2400" b="1" dirty="0">
              <a:latin typeface="楷体" panose="02010609060101010101" pitchFamily="49" charset="-122"/>
              <a:ea typeface="楷体" panose="02010609060101010101" pitchFamily="49" charset="-122"/>
            </a:endParaRPr>
          </a:p>
        </p:txBody>
      </p:sp>
      <p:sp>
        <p:nvSpPr>
          <p:cNvPr id="11" name="页脚占位符 10"/>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55921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30144F-8AE1-471B-878A-32B76FDBF6F4}"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34</a:t>
            </a:fld>
            <a:endParaRPr lang="zh-CN" altLang="en-US"/>
          </a:p>
        </p:txBody>
      </p:sp>
      <p:pic>
        <p:nvPicPr>
          <p:cNvPr id="5" name="Picture 1" descr="http://www.rspb.org.uk/Images/golden%20eagle_300_tcm9-139839.jpg"/>
          <p:cNvPicPr/>
          <p:nvPr/>
        </p:nvPicPr>
        <p:blipFill>
          <a:blip r:embed="rId2"/>
          <a:srcRect/>
          <a:stretch>
            <a:fillRect/>
          </a:stretch>
        </p:blipFill>
        <p:spPr bwMode="auto">
          <a:xfrm>
            <a:off x="1061835" y="1100225"/>
            <a:ext cx="2855595" cy="3019425"/>
          </a:xfrm>
          <a:prstGeom prst="rect">
            <a:avLst/>
          </a:prstGeom>
          <a:noFill/>
          <a:ln w="9525">
            <a:noFill/>
            <a:miter lim="800000"/>
            <a:headEnd/>
            <a:tailEnd/>
          </a:ln>
        </p:spPr>
      </p:pic>
      <p:pic>
        <p:nvPicPr>
          <p:cNvPr id="6" name="Picture 4" descr="http://www.doe-mbi.ucla.edu/~parag/multivar/images/torches.gif"/>
          <p:cNvPicPr/>
          <p:nvPr/>
        </p:nvPicPr>
        <p:blipFill>
          <a:blip r:embed="rId3"/>
          <a:srcRect/>
          <a:stretch>
            <a:fillRect/>
          </a:stretch>
        </p:blipFill>
        <p:spPr bwMode="auto">
          <a:xfrm>
            <a:off x="4657205" y="1100225"/>
            <a:ext cx="3858145" cy="3144886"/>
          </a:xfrm>
          <a:prstGeom prst="rect">
            <a:avLst/>
          </a:prstGeom>
          <a:noFill/>
          <a:ln w="9525">
            <a:noFill/>
            <a:miter lim="800000"/>
            <a:headEnd/>
            <a:tailEnd/>
          </a:ln>
        </p:spPr>
      </p:pic>
      <p:sp>
        <p:nvSpPr>
          <p:cNvPr id="7" name="文本框 6"/>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17079" y="4395476"/>
            <a:ext cx="8309841" cy="1938992"/>
          </a:xfrm>
          <a:prstGeom prst="rect">
            <a:avLst/>
          </a:prstGeom>
        </p:spPr>
        <p:txBody>
          <a:bodyPr wrap="square">
            <a:spAutoFit/>
          </a:bodyPr>
          <a:lstStyle/>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主成分分析</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Principal </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Component Analysis(PCA)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是最常用的线性降维方法，它的目标是通过某种线性投影，将高维的数据映射到低维的空间中表示，并</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期望在所投影的维度上数据的方差最大</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，以此使用较少的数据维度，同时保留住较多的原数据点的特性。</a:t>
            </a:r>
          </a:p>
        </p:txBody>
      </p:sp>
      <p:sp>
        <p:nvSpPr>
          <p:cNvPr id="9" name="页脚占位符 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3589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8EDA00-D62B-4268-B15F-9BF3ACBCE0B7}"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35</a:t>
            </a:fld>
            <a:endParaRPr lang="zh-CN" altLang="en-US"/>
          </a:p>
        </p:txBody>
      </p:sp>
      <p:sp>
        <p:nvSpPr>
          <p:cNvPr id="5" name="椭圆 4"/>
          <p:cNvSpPr/>
          <p:nvPr/>
        </p:nvSpPr>
        <p:spPr>
          <a:xfrm>
            <a:off x="3155328" y="3873062"/>
            <a:ext cx="2667000" cy="8382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cxnSp>
        <p:nvCxnSpPr>
          <p:cNvPr id="6" name="直接连接符 5"/>
          <p:cNvCxnSpPr>
            <a:stCxn id="5" idx="2"/>
            <a:endCxn id="5" idx="6"/>
          </p:cNvCxnSpPr>
          <p:nvPr/>
        </p:nvCxnSpPr>
        <p:spPr>
          <a:xfrm>
            <a:off x="3155328" y="4292162"/>
            <a:ext cx="2667000" cy="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0"/>
            <a:endCxn id="5" idx="4"/>
          </p:cNvCxnSpPr>
          <p:nvPr/>
        </p:nvCxnSpPr>
        <p:spPr>
          <a:xfrm>
            <a:off x="4488828" y="3873062"/>
            <a:ext cx="0" cy="838200"/>
          </a:xfrm>
          <a:prstGeom prst="line">
            <a:avLst/>
          </a:prstGeom>
          <a:ln w="2857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114916" y="40821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9" name="椭圆 8"/>
          <p:cNvSpPr/>
          <p:nvPr/>
        </p:nvSpPr>
        <p:spPr>
          <a:xfrm>
            <a:off x="4298328" y="41424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0" name="椭圆 9"/>
          <p:cNvSpPr/>
          <p:nvPr/>
        </p:nvSpPr>
        <p:spPr>
          <a:xfrm>
            <a:off x="4069728" y="43329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1" name="椭圆 10"/>
          <p:cNvSpPr/>
          <p:nvPr/>
        </p:nvSpPr>
        <p:spPr>
          <a:xfrm>
            <a:off x="4222128" y="44853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2" name="椭圆 11"/>
          <p:cNvSpPr/>
          <p:nvPr/>
        </p:nvSpPr>
        <p:spPr>
          <a:xfrm>
            <a:off x="3612528" y="44631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3" name="椭圆 12"/>
          <p:cNvSpPr/>
          <p:nvPr/>
        </p:nvSpPr>
        <p:spPr>
          <a:xfrm>
            <a:off x="4658063" y="41043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4" name="椭圆 13"/>
          <p:cNvSpPr/>
          <p:nvPr/>
        </p:nvSpPr>
        <p:spPr>
          <a:xfrm>
            <a:off x="4904384" y="4503041"/>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5" name="椭圆 14"/>
          <p:cNvSpPr/>
          <p:nvPr/>
        </p:nvSpPr>
        <p:spPr>
          <a:xfrm>
            <a:off x="4581863" y="44472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6" name="椭圆 15"/>
          <p:cNvSpPr/>
          <p:nvPr/>
        </p:nvSpPr>
        <p:spPr>
          <a:xfrm>
            <a:off x="5123237" y="40059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7" name="椭圆 16"/>
          <p:cNvSpPr/>
          <p:nvPr/>
        </p:nvSpPr>
        <p:spPr>
          <a:xfrm>
            <a:off x="4698821" y="43869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8" name="椭圆 17"/>
          <p:cNvSpPr/>
          <p:nvPr/>
        </p:nvSpPr>
        <p:spPr>
          <a:xfrm>
            <a:off x="3764928" y="40281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9" name="椭圆 18"/>
          <p:cNvSpPr/>
          <p:nvPr/>
        </p:nvSpPr>
        <p:spPr>
          <a:xfrm>
            <a:off x="3917328" y="41805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0" name="椭圆 19"/>
          <p:cNvSpPr/>
          <p:nvPr/>
        </p:nvSpPr>
        <p:spPr>
          <a:xfrm>
            <a:off x="4904384" y="410432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1" name="椭圆 20"/>
          <p:cNvSpPr/>
          <p:nvPr/>
        </p:nvSpPr>
        <p:spPr>
          <a:xfrm>
            <a:off x="5365128" y="41202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2" name="椭圆 21"/>
          <p:cNvSpPr/>
          <p:nvPr/>
        </p:nvSpPr>
        <p:spPr>
          <a:xfrm>
            <a:off x="5199437" y="437988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3" name="椭圆 22"/>
          <p:cNvSpPr/>
          <p:nvPr/>
        </p:nvSpPr>
        <p:spPr>
          <a:xfrm>
            <a:off x="3955428" y="4497725"/>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4" name="椭圆 23"/>
          <p:cNvSpPr/>
          <p:nvPr/>
        </p:nvSpPr>
        <p:spPr>
          <a:xfrm>
            <a:off x="4389591" y="4584557"/>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5" name="椭圆 24"/>
          <p:cNvSpPr/>
          <p:nvPr/>
        </p:nvSpPr>
        <p:spPr>
          <a:xfrm>
            <a:off x="3383928" y="4158369"/>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6" name="椭圆 25"/>
          <p:cNvSpPr/>
          <p:nvPr/>
        </p:nvSpPr>
        <p:spPr>
          <a:xfrm>
            <a:off x="4354149" y="3956350"/>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27" name="线形标注 1 26"/>
          <p:cNvSpPr/>
          <p:nvPr/>
        </p:nvSpPr>
        <p:spPr>
          <a:xfrm>
            <a:off x="4904917" y="3166976"/>
            <a:ext cx="996622" cy="446210"/>
          </a:xfrm>
          <a:prstGeom prst="borderCallout1">
            <a:avLst>
              <a:gd name="adj1" fmla="val 92006"/>
              <a:gd name="adj2" fmla="val -3305"/>
              <a:gd name="adj3" fmla="val 168314"/>
              <a:gd name="adj4" fmla="val -43361"/>
            </a:avLst>
          </a:prstGeom>
          <a:noFill/>
          <a:ln>
            <a:solidFill>
              <a:srgbClr val="0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r>
              <a:rPr lang="en-US" altLang="zh-CN" sz="2000" b="1" dirty="0" smtClean="0">
                <a:solidFill>
                  <a:srgbClr val="000000"/>
                </a:solidFill>
                <a:latin typeface="Times New Roman" panose="02020603050405020304" pitchFamily="18" charset="0"/>
                <a:cs typeface="Times New Roman" panose="02020603050405020304" pitchFamily="18" charset="0"/>
              </a:rPr>
              <a:t>Minor</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28" name="线形标注 1 27"/>
          <p:cNvSpPr/>
          <p:nvPr/>
        </p:nvSpPr>
        <p:spPr>
          <a:xfrm>
            <a:off x="6127128" y="3585849"/>
            <a:ext cx="894021" cy="411655"/>
          </a:xfrm>
          <a:prstGeom prst="borderCallout1">
            <a:avLst>
              <a:gd name="adj1" fmla="val 92006"/>
              <a:gd name="adj2" fmla="val -3305"/>
              <a:gd name="adj3" fmla="val 168314"/>
              <a:gd name="adj4" fmla="val -43361"/>
            </a:avLst>
          </a:prstGeom>
          <a:noFill/>
          <a:ln>
            <a:solidFill>
              <a:srgbClr val="0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fontScale="85000" lnSpcReduction="10000"/>
          </a:bodyPr>
          <a:lstStyle/>
          <a:p>
            <a:pPr algn="ctr"/>
            <a:r>
              <a:rPr lang="en-US" altLang="zh-CN" sz="2400" b="1" dirty="0" smtClean="0">
                <a:solidFill>
                  <a:srgbClr val="000000"/>
                </a:solidFill>
                <a:latin typeface="Times New Roman" panose="02020603050405020304" pitchFamily="18" charset="0"/>
                <a:cs typeface="Times New Roman" panose="02020603050405020304" pitchFamily="18" charset="0"/>
              </a:rPr>
              <a:t>Major</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cxnSp>
        <p:nvCxnSpPr>
          <p:cNvPr id="29" name="直接箭头连接符 28"/>
          <p:cNvCxnSpPr/>
          <p:nvPr/>
        </p:nvCxnSpPr>
        <p:spPr>
          <a:xfrm>
            <a:off x="2393328" y="5473262"/>
            <a:ext cx="5029200"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393328" y="3034862"/>
            <a:ext cx="0" cy="2438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TextBox 34"/>
          <p:cNvSpPr txBox="1"/>
          <p:nvPr/>
        </p:nvSpPr>
        <p:spPr>
          <a:xfrm>
            <a:off x="4395964" y="5484930"/>
            <a:ext cx="1369477" cy="400110"/>
          </a:xfrm>
          <a:prstGeom prst="rect">
            <a:avLst/>
          </a:prstGeom>
          <a:noFill/>
        </p:spPr>
        <p:txBody>
          <a:bodyPr wrap="none" rtlCol="0">
            <a:spAutoFit/>
          </a:bodyPr>
          <a:lstStyle/>
          <a:p>
            <a:r>
              <a:rPr lang="en-US" altLang="zh-CN" sz="2000" b="1" dirty="0" smtClean="0">
                <a:solidFill>
                  <a:srgbClr val="000000"/>
                </a:solidFill>
                <a:latin typeface="Times New Roman" panose="02020603050405020304" pitchFamily="18" charset="0"/>
                <a:cs typeface="Times New Roman" panose="02020603050405020304" pitchFamily="18" charset="0"/>
              </a:rPr>
              <a:t>Feature X</a:t>
            </a:r>
            <a:r>
              <a:rPr lang="en-US" altLang="zh-CN" sz="2000" b="1" baseline="-25000" dirty="0" smtClean="0">
                <a:solidFill>
                  <a:srgbClr val="000000"/>
                </a:solidFill>
                <a:latin typeface="Times New Roman" panose="02020603050405020304" pitchFamily="18" charset="0"/>
                <a:cs typeface="Times New Roman" panose="02020603050405020304" pitchFamily="18" charset="0"/>
              </a:rPr>
              <a:t>1</a:t>
            </a:r>
            <a:endParaRPr lang="zh-CN" altLang="en-US" sz="2000" b="1" baseline="-25000" dirty="0">
              <a:solidFill>
                <a:srgbClr val="000000"/>
              </a:solidFill>
              <a:latin typeface="Times New Roman" panose="02020603050405020304" pitchFamily="18" charset="0"/>
              <a:cs typeface="Times New Roman" panose="02020603050405020304" pitchFamily="18" charset="0"/>
            </a:endParaRPr>
          </a:p>
        </p:txBody>
      </p:sp>
      <p:sp>
        <p:nvSpPr>
          <p:cNvPr id="32" name="TextBox 35"/>
          <p:cNvSpPr txBox="1"/>
          <p:nvPr/>
        </p:nvSpPr>
        <p:spPr>
          <a:xfrm rot="16200000">
            <a:off x="1463113" y="3967891"/>
            <a:ext cx="1369477" cy="400110"/>
          </a:xfrm>
          <a:prstGeom prst="rect">
            <a:avLst/>
          </a:prstGeom>
          <a:noFill/>
        </p:spPr>
        <p:txBody>
          <a:bodyPr wrap="none" rtlCol="0">
            <a:spAutoFit/>
          </a:bodyPr>
          <a:lstStyle/>
          <a:p>
            <a:r>
              <a:rPr lang="en-US" altLang="zh-CN" sz="2000" b="1" dirty="0" smtClean="0">
                <a:solidFill>
                  <a:srgbClr val="000000"/>
                </a:solidFill>
                <a:latin typeface="Times New Roman" panose="02020603050405020304" pitchFamily="18" charset="0"/>
                <a:cs typeface="Times New Roman" panose="02020603050405020304" pitchFamily="18" charset="0"/>
              </a:rPr>
              <a:t>Feature X</a:t>
            </a:r>
            <a:r>
              <a:rPr lang="en-US" altLang="zh-CN" sz="2000" b="1" baseline="-25000" dirty="0" smtClean="0">
                <a:solidFill>
                  <a:srgbClr val="000000"/>
                </a:solidFill>
                <a:latin typeface="Times New Roman" panose="02020603050405020304" pitchFamily="18" charset="0"/>
                <a:cs typeface="Times New Roman" panose="02020603050405020304" pitchFamily="18" charset="0"/>
              </a:rPr>
              <a:t>2</a:t>
            </a:r>
            <a:endParaRPr lang="zh-CN" altLang="en-US" sz="2000" b="1" baseline="-25000" dirty="0">
              <a:solidFill>
                <a:srgbClr val="000000"/>
              </a:solidFill>
              <a:latin typeface="Times New Roman" panose="02020603050405020304" pitchFamily="18" charset="0"/>
              <a:cs typeface="Times New Roman" panose="02020603050405020304" pitchFamily="18" charset="0"/>
            </a:endParaRPr>
          </a:p>
        </p:txBody>
      </p:sp>
      <p:sp>
        <p:nvSpPr>
          <p:cNvPr id="33" name="椭圆 32"/>
          <p:cNvSpPr/>
          <p:nvPr/>
        </p:nvSpPr>
        <p:spPr>
          <a:xfrm>
            <a:off x="4374528" y="4330262"/>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4" name="椭圆 33"/>
          <p:cNvSpPr/>
          <p:nvPr/>
        </p:nvSpPr>
        <p:spPr>
          <a:xfrm>
            <a:off x="4526928" y="4177862"/>
            <a:ext cx="76200" cy="762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35" name="矩形 34"/>
          <p:cNvSpPr/>
          <p:nvPr/>
        </p:nvSpPr>
        <p:spPr>
          <a:xfrm>
            <a:off x="332878" y="771970"/>
            <a:ext cx="8393353" cy="1806264"/>
          </a:xfrm>
          <a:prstGeom prst="rect">
            <a:avLst/>
          </a:prstGeom>
        </p:spPr>
        <p:txBody>
          <a:bodyPr wrap="square">
            <a:spAutoFit/>
          </a:bodyPr>
          <a:lstStyle/>
          <a:p>
            <a:pPr algn="just">
              <a:lnSpc>
                <a:spcPct val="120000"/>
              </a:lnSpc>
            </a:pPr>
            <a:r>
              <a:rPr lang="en-US" altLang="zh-CN" sz="2400" b="1" dirty="0" smtClean="0">
                <a:solidFill>
                  <a:srgbClr val="1A1A1A"/>
                </a:solidFill>
                <a:latin typeface="楷体" panose="02010609060101010101" pitchFamily="49" charset="-122"/>
                <a:ea typeface="楷体" panose="02010609060101010101" pitchFamily="49" charset="-122"/>
              </a:rPr>
              <a:t>   PCA</a:t>
            </a:r>
            <a:r>
              <a:rPr lang="zh-CN" altLang="en-US" sz="2400" b="1" dirty="0">
                <a:solidFill>
                  <a:srgbClr val="1A1A1A"/>
                </a:solidFill>
                <a:latin typeface="楷体" panose="02010609060101010101" pitchFamily="49" charset="-122"/>
                <a:ea typeface="楷体" panose="02010609060101010101" pitchFamily="49" charset="-122"/>
              </a:rPr>
              <a:t>的工作就是从原始的空间中顺序地找一组相互正交的坐标轴</a:t>
            </a:r>
            <a:r>
              <a:rPr lang="zh-CN" altLang="en-US" sz="2400" b="1" dirty="0" smtClean="0">
                <a:solidFill>
                  <a:srgbClr val="1A1A1A"/>
                </a:solidFill>
                <a:latin typeface="楷体" panose="02010609060101010101" pitchFamily="49" charset="-122"/>
                <a:ea typeface="楷体" panose="02010609060101010101" pitchFamily="49" charset="-122"/>
              </a:rPr>
              <a:t>，其中</a:t>
            </a:r>
            <a:r>
              <a:rPr lang="zh-CN" altLang="en-US" sz="2400" b="1" dirty="0">
                <a:solidFill>
                  <a:srgbClr val="1A1A1A"/>
                </a:solidFill>
                <a:latin typeface="楷体" panose="02010609060101010101" pitchFamily="49" charset="-122"/>
                <a:ea typeface="楷体" panose="02010609060101010101" pitchFamily="49" charset="-122"/>
              </a:rPr>
              <a:t>，第一个新坐标轴选择是原始数据中方差最大的方向，第二个新坐标轴选取是与第一个坐标轴正交的平面中使得方差最大的</a:t>
            </a:r>
            <a:r>
              <a:rPr lang="zh-CN" altLang="en-US" sz="2400" b="1" dirty="0" smtClean="0">
                <a:solidFill>
                  <a:srgbClr val="1A1A1A"/>
                </a:solidFill>
                <a:latin typeface="楷体" panose="02010609060101010101" pitchFamily="49" charset="-122"/>
                <a:ea typeface="楷体" panose="02010609060101010101" pitchFamily="49" charset="-122"/>
              </a:rPr>
              <a:t>，依次</a:t>
            </a:r>
            <a:r>
              <a:rPr lang="zh-CN" altLang="en-US" sz="2400" b="1" dirty="0">
                <a:solidFill>
                  <a:srgbClr val="1A1A1A"/>
                </a:solidFill>
                <a:latin typeface="楷体" panose="02010609060101010101" pitchFamily="49" charset="-122"/>
                <a:ea typeface="楷体" panose="02010609060101010101" pitchFamily="49" charset="-122"/>
              </a:rPr>
              <a:t>类推，可以得到</a:t>
            </a:r>
            <a:r>
              <a:rPr lang="en-US" altLang="zh-CN" sz="2400" b="1" dirty="0">
                <a:solidFill>
                  <a:srgbClr val="1A1A1A"/>
                </a:solidFill>
                <a:latin typeface="楷体" panose="02010609060101010101" pitchFamily="49" charset="-122"/>
                <a:ea typeface="楷体" panose="02010609060101010101" pitchFamily="49" charset="-122"/>
              </a:rPr>
              <a:t>n</a:t>
            </a:r>
            <a:r>
              <a:rPr lang="zh-CN" altLang="en-US" sz="2400" b="1" dirty="0">
                <a:solidFill>
                  <a:srgbClr val="1A1A1A"/>
                </a:solidFill>
                <a:latin typeface="楷体" panose="02010609060101010101" pitchFamily="49" charset="-122"/>
                <a:ea typeface="楷体" panose="02010609060101010101" pitchFamily="49" charset="-122"/>
              </a:rPr>
              <a:t>个这样的</a:t>
            </a:r>
            <a:r>
              <a:rPr lang="zh-CN" altLang="en-US" sz="2400" b="1" dirty="0" smtClean="0">
                <a:solidFill>
                  <a:srgbClr val="1A1A1A"/>
                </a:solidFill>
                <a:latin typeface="楷体" panose="02010609060101010101" pitchFamily="49" charset="-122"/>
                <a:ea typeface="楷体" panose="02010609060101010101" pitchFamily="49" charset="-122"/>
              </a:rPr>
              <a:t>坐标轴。</a:t>
            </a:r>
            <a:endParaRPr lang="zh-CN" altLang="en-US" sz="2400" b="1" dirty="0">
              <a:latin typeface="楷体" panose="02010609060101010101" pitchFamily="49" charset="-122"/>
              <a:ea typeface="楷体" panose="02010609060101010101" pitchFamily="49" charset="-122"/>
            </a:endParaRPr>
          </a:p>
        </p:txBody>
      </p:sp>
      <p:sp>
        <p:nvSpPr>
          <p:cNvPr id="36" name="文本框 3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7" name="页脚占位符 3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5618379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9834C2-3A3D-4C14-8559-ABB75FEE720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36</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128"/>
          <a:stretch/>
        </p:blipFill>
        <p:spPr bwMode="auto">
          <a:xfrm>
            <a:off x="480848" y="929573"/>
            <a:ext cx="3925242"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487"/>
          <a:stretch/>
        </p:blipFill>
        <p:spPr bwMode="auto">
          <a:xfrm>
            <a:off x="4538184" y="758123"/>
            <a:ext cx="4096064"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a:xfrm>
            <a:off x="4119084" y="2910773"/>
            <a:ext cx="838200" cy="228600"/>
          </a:xfrm>
          <a:prstGeom prst="rightArrow">
            <a:avLst/>
          </a:prstGeom>
          <a:solidFill>
            <a:schemeClr val="tx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1700048" y="4815773"/>
            <a:ext cx="0" cy="685800"/>
          </a:xfrm>
          <a:prstGeom prst="line">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528848" y="2148773"/>
            <a:ext cx="0" cy="3352800"/>
          </a:xfrm>
          <a:prstGeom prst="straightConnector1">
            <a:avLst/>
          </a:prstGeom>
          <a:ln w="190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166648" y="4815773"/>
            <a:ext cx="533400" cy="0"/>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1166648" y="1996373"/>
            <a:ext cx="2133600" cy="0"/>
          </a:xfrm>
          <a:prstGeom prst="straightConnector1">
            <a:avLst/>
          </a:prstGeom>
          <a:ln w="190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左大括号 12"/>
          <p:cNvSpPr/>
          <p:nvPr/>
        </p:nvSpPr>
        <p:spPr>
          <a:xfrm>
            <a:off x="709448" y="1996373"/>
            <a:ext cx="381000" cy="2819400"/>
          </a:xfrm>
          <a:prstGeom prst="leftBrac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p:cNvSpPr/>
          <p:nvPr/>
        </p:nvSpPr>
        <p:spPr>
          <a:xfrm rot="16200000">
            <a:off x="2500148" y="4777673"/>
            <a:ext cx="228600" cy="1828800"/>
          </a:xfrm>
          <a:prstGeom prst="leftBrac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3655269" y="5904211"/>
            <a:ext cx="175240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2D Example</a:t>
            </a:r>
            <a:endParaRPr lang="zh-CN" altLang="en-US" sz="2400" dirty="0">
              <a:latin typeface="Times New Roman" panose="02020603050405020304" pitchFamily="18" charset="0"/>
              <a:cs typeface="Times New Roman" panose="02020603050405020304" pitchFamily="18" charset="0"/>
            </a:endParaRPr>
          </a:p>
        </p:txBody>
      </p:sp>
      <p:sp>
        <p:nvSpPr>
          <p:cNvPr id="16" name="页脚占位符 15"/>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7422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par>
                                <p:cTn id="20" presetID="22" presetClass="entr" presetSubtype="2"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FD9662-0708-4DA5-891A-A2C9986FC251}"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37</a:t>
            </a:fld>
            <a:endParaRPr lang="zh-CN" altLang="en-US"/>
          </a:p>
        </p:txBody>
      </p:sp>
      <p:sp>
        <p:nvSpPr>
          <p:cNvPr id="5" name="矩形 4"/>
          <p:cNvSpPr/>
          <p:nvPr/>
        </p:nvSpPr>
        <p:spPr>
          <a:xfrm>
            <a:off x="3655269" y="5904211"/>
            <a:ext cx="1752403"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2D Example</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36" y="1760836"/>
            <a:ext cx="427672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736" y="846436"/>
            <a:ext cx="421957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7" y="2676179"/>
            <a:ext cx="22955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6387" y="4657379"/>
            <a:ext cx="20955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右箭头 10"/>
          <p:cNvSpPr/>
          <p:nvPr/>
        </p:nvSpPr>
        <p:spPr>
          <a:xfrm rot="18942148">
            <a:off x="3853636" y="2675236"/>
            <a:ext cx="838200" cy="228600"/>
          </a:xfrm>
          <a:prstGeom prst="right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6434137" y="3666779"/>
            <a:ext cx="171450" cy="976313"/>
          </a:xfrm>
          <a:prstGeom prst="down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TextBox 4"/>
          <p:cNvSpPr txBox="1"/>
          <p:nvPr/>
        </p:nvSpPr>
        <p:spPr>
          <a:xfrm>
            <a:off x="6519862" y="3970269"/>
            <a:ext cx="1723549" cy="461665"/>
          </a:xfrm>
          <a:prstGeom prst="rect">
            <a:avLst/>
          </a:prstGeom>
          <a:noFill/>
        </p:spPr>
        <p:txBody>
          <a:bodyPr wrap="none" rtlCol="0">
            <a:spAutoFit/>
          </a:bodyPr>
          <a:lstStyle/>
          <a:p>
            <a:r>
              <a:rPr lang="zh-CN" altLang="en-US" sz="2400" b="1" dirty="0" smtClean="0">
                <a:solidFill>
                  <a:srgbClr val="7030A0"/>
                </a:solidFill>
                <a:latin typeface="楷体" panose="02010609060101010101" pitchFamily="49" charset="-122"/>
                <a:ea typeface="楷体" panose="02010609060101010101" pitchFamily="49" charset="-122"/>
              </a:rPr>
              <a:t>去除相关性</a:t>
            </a:r>
            <a:endParaRPr lang="zh-CN" altLang="en-US" sz="2400" b="1" dirty="0">
              <a:solidFill>
                <a:srgbClr val="7030A0"/>
              </a:solidFill>
              <a:latin typeface="楷体" panose="02010609060101010101" pitchFamily="49" charset="-122"/>
              <a:ea typeface="楷体" panose="02010609060101010101" pitchFamily="49" charset="-122"/>
            </a:endParaRPr>
          </a:p>
        </p:txBody>
      </p:sp>
      <p:sp>
        <p:nvSpPr>
          <p:cNvPr id="14" name="文本框 13"/>
          <p:cNvSpPr txBox="1"/>
          <p:nvPr/>
        </p:nvSpPr>
        <p:spPr>
          <a:xfrm>
            <a:off x="2091559" y="5543204"/>
            <a:ext cx="5759669" cy="461665"/>
          </a:xfrm>
          <a:prstGeom prst="rect">
            <a:avLst/>
          </a:prstGeom>
          <a:noFill/>
        </p:spPr>
        <p:txBody>
          <a:bodyPr wrap="square" rtlCol="0">
            <a:spAutoFit/>
          </a:bodyPr>
          <a:lstStyle/>
          <a:p>
            <a:r>
              <a:rPr lang="zh-CN" altLang="en-US" sz="2400" dirty="0" smtClean="0">
                <a:latin typeface="楷体" panose="02010609060101010101" pitchFamily="49" charset="-122"/>
                <a:ea typeface="楷体" panose="02010609060101010101" pitchFamily="49" charset="-122"/>
              </a:rPr>
              <a:t>通过坐标旋转，去除原始数据的相关性</a:t>
            </a:r>
            <a:endParaRPr lang="zh-CN" altLang="en-US" sz="2400" dirty="0">
              <a:latin typeface="楷体" panose="02010609060101010101" pitchFamily="49" charset="-122"/>
              <a:ea typeface="楷体" panose="02010609060101010101" pitchFamily="49" charset="-122"/>
            </a:endParaRPr>
          </a:p>
        </p:txBody>
      </p:sp>
      <p:sp>
        <p:nvSpPr>
          <p:cNvPr id="15" name="页脚占位符 14"/>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1072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0EB0C5-E199-43D4-8D24-4F534E2C0650}"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38</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6" name="矩形 5"/>
          <p:cNvSpPr/>
          <p:nvPr/>
        </p:nvSpPr>
        <p:spPr>
          <a:xfrm>
            <a:off x="383628" y="903889"/>
            <a:ext cx="8229600" cy="461665"/>
          </a:xfrm>
          <a:prstGeom prst="rect">
            <a:avLst/>
          </a:prstGeom>
        </p:spPr>
        <p:txBody>
          <a:bodyPr wrap="square">
            <a:spAutoFit/>
          </a:bodyPr>
          <a:lstStyle/>
          <a:p>
            <a:pPr algn="just"/>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目标</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S(y</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的对角线项为非零，所有非对角线元素都为</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零</a:t>
            </a:r>
            <a:r>
              <a:rPr lang="zh-CN" altLang="en-US" dirty="0" smtClean="0"/>
              <a:t>。</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48" y="1712273"/>
            <a:ext cx="12763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938" y="1541294"/>
            <a:ext cx="21050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188" y="1342913"/>
            <a:ext cx="24955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538" y="3316765"/>
            <a:ext cx="18288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9562" y="2947915"/>
            <a:ext cx="35337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t="20212"/>
          <a:stretch/>
        </p:blipFill>
        <p:spPr bwMode="auto">
          <a:xfrm>
            <a:off x="733703" y="3414894"/>
            <a:ext cx="1028700" cy="53198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右箭头 12"/>
          <p:cNvSpPr/>
          <p:nvPr/>
        </p:nvSpPr>
        <p:spPr>
          <a:xfrm>
            <a:off x="2013338" y="1891629"/>
            <a:ext cx="838200" cy="228600"/>
          </a:xfrm>
          <a:prstGeom prst="right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右箭头 13"/>
          <p:cNvSpPr/>
          <p:nvPr/>
        </p:nvSpPr>
        <p:spPr>
          <a:xfrm>
            <a:off x="5289938" y="1870609"/>
            <a:ext cx="838200" cy="228600"/>
          </a:xfrm>
          <a:prstGeom prst="right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下箭头 14"/>
          <p:cNvSpPr/>
          <p:nvPr/>
        </p:nvSpPr>
        <p:spPr>
          <a:xfrm>
            <a:off x="7348605" y="2553558"/>
            <a:ext cx="152400" cy="838200"/>
          </a:xfrm>
          <a:prstGeom prst="down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左箭头 15"/>
          <p:cNvSpPr/>
          <p:nvPr/>
        </p:nvSpPr>
        <p:spPr>
          <a:xfrm>
            <a:off x="5899538" y="3572475"/>
            <a:ext cx="762000" cy="211015"/>
          </a:xfrm>
          <a:prstGeom prst="left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左箭头 16"/>
          <p:cNvSpPr/>
          <p:nvPr/>
        </p:nvSpPr>
        <p:spPr>
          <a:xfrm>
            <a:off x="2013338" y="3572475"/>
            <a:ext cx="838200" cy="211015"/>
          </a:xfrm>
          <a:prstGeom prst="leftArrow">
            <a:avLst/>
          </a:prstGeom>
          <a:solidFill>
            <a:schemeClr val="tx1">
              <a:lumMod val="60000"/>
              <a:lumOff val="40000"/>
            </a:schemeClr>
          </a:solidFill>
          <a:ln>
            <a:solidFill>
              <a:schemeClr val="tx1">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矩形 17"/>
          <p:cNvSpPr/>
          <p:nvPr/>
        </p:nvSpPr>
        <p:spPr>
          <a:xfrm>
            <a:off x="6793119" y="4604310"/>
            <a:ext cx="1415772" cy="461665"/>
          </a:xfrm>
          <a:prstGeom prst="rect">
            <a:avLst/>
          </a:prstGeom>
        </p:spPr>
        <p:txBody>
          <a:bodyPr wrap="none">
            <a:spAutoFit/>
          </a:bodyPr>
          <a:lstStyle/>
          <a:p>
            <a:r>
              <a:rPr lang="zh-CN" altLang="en-US" sz="2400" b="1" dirty="0" smtClean="0">
                <a:solidFill>
                  <a:srgbClr val="7030A0"/>
                </a:solidFill>
                <a:latin typeface="楷体" panose="02010609060101010101" pitchFamily="49" charset="-122"/>
                <a:ea typeface="楷体" panose="02010609060101010101" pitchFamily="49" charset="-122"/>
              </a:rPr>
              <a:t>特征分解</a:t>
            </a:r>
            <a:endParaRPr lang="zh-CN" altLang="en-US" sz="2400" b="1" dirty="0">
              <a:solidFill>
                <a:srgbClr val="7030A0"/>
              </a:solidFill>
              <a:latin typeface="楷体" panose="02010609060101010101" pitchFamily="49" charset="-122"/>
              <a:ea typeface="楷体" panose="02010609060101010101" pitchFamily="49" charset="-122"/>
            </a:endParaRPr>
          </a:p>
        </p:txBody>
      </p:sp>
      <p:cxnSp>
        <p:nvCxnSpPr>
          <p:cNvPr id="22" name="直接箭头连接符 21"/>
          <p:cNvCxnSpPr/>
          <p:nvPr/>
        </p:nvCxnSpPr>
        <p:spPr>
          <a:xfrm flipV="1">
            <a:off x="7455679" y="3972914"/>
            <a:ext cx="0" cy="7297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83628" y="5103614"/>
            <a:ext cx="8259109" cy="1200329"/>
          </a:xfrm>
          <a:prstGeom prst="rect">
            <a:avLst/>
          </a:prstGeom>
        </p:spPr>
        <p:txBody>
          <a:bodyPr wrap="square">
            <a:spAutoFit/>
          </a:bodyPr>
          <a:lstStyle/>
          <a:p>
            <a:pPr algn="just"/>
            <a:r>
              <a:rPr lang="zh-CN" altLang="en-US" sz="2400" b="1" u="sng" dirty="0" smtClean="0">
                <a:solidFill>
                  <a:srgbClr val="0000FF"/>
                </a:solidFill>
                <a:latin typeface="楷体" panose="02010609060101010101" pitchFamily="49" charset="-122"/>
                <a:ea typeface="楷体" panose="02010609060101010101" pitchFamily="49" charset="-122"/>
              </a:rPr>
              <a:t>最</a:t>
            </a:r>
            <a:r>
              <a:rPr lang="zh-CN" altLang="en-US" sz="2400" b="1" u="sng" dirty="0">
                <a:solidFill>
                  <a:srgbClr val="0000FF"/>
                </a:solidFill>
                <a:latin typeface="楷体" panose="02010609060101010101" pitchFamily="49" charset="-122"/>
                <a:ea typeface="楷体" panose="02010609060101010101" pitchFamily="49" charset="-122"/>
              </a:rPr>
              <a:t>优</a:t>
            </a:r>
            <a:r>
              <a:rPr lang="zh-CN" altLang="en-US" sz="2400" b="1" u="sng" dirty="0" smtClean="0">
                <a:solidFill>
                  <a:srgbClr val="0000FF"/>
                </a:solidFill>
                <a:latin typeface="楷体" panose="02010609060101010101" pitchFamily="49" charset="-122"/>
                <a:ea typeface="楷体" panose="02010609060101010101" pitchFamily="49" charset="-122"/>
              </a:rPr>
              <a:t>的</a:t>
            </a:r>
            <a:r>
              <a:rPr lang="en-US" altLang="zh-CN" sz="2400" b="1" i="1" u="sng" dirty="0" smtClean="0">
                <a:solidFill>
                  <a:srgbClr val="0000FF"/>
                </a:solidFill>
                <a:latin typeface="楷体" panose="02010609060101010101" pitchFamily="49" charset="-122"/>
                <a:ea typeface="楷体" panose="02010609060101010101" pitchFamily="49" charset="-122"/>
              </a:rPr>
              <a:t>P</a:t>
            </a:r>
            <a:r>
              <a:rPr lang="zh-CN" altLang="en-US" sz="2400" b="1" u="sng" dirty="0">
                <a:solidFill>
                  <a:srgbClr val="0000FF"/>
                </a:solidFill>
                <a:latin typeface="楷体" panose="02010609060101010101" pitchFamily="49" charset="-122"/>
                <a:ea typeface="楷体" panose="02010609060101010101" pitchFamily="49" charset="-122"/>
              </a:rPr>
              <a:t>（旋转矩阵）</a:t>
            </a:r>
            <a:r>
              <a:rPr lang="zh-CN" altLang="en-US" sz="2400" b="1" u="sng" dirty="0" smtClean="0">
                <a:solidFill>
                  <a:srgbClr val="0000FF"/>
                </a:solidFill>
                <a:latin typeface="楷体" panose="02010609060101010101" pitchFamily="49" charset="-122"/>
                <a:ea typeface="楷体" panose="02010609060101010101" pitchFamily="49" charset="-122"/>
              </a:rPr>
              <a:t>是</a:t>
            </a:r>
            <a:r>
              <a:rPr lang="zh-CN" altLang="en-US" sz="2400" b="1" u="sng" dirty="0">
                <a:solidFill>
                  <a:srgbClr val="0000FF"/>
                </a:solidFill>
                <a:latin typeface="楷体" panose="02010609060101010101" pitchFamily="49" charset="-122"/>
                <a:ea typeface="楷体" panose="02010609060101010101" pitchFamily="49" charset="-122"/>
              </a:rPr>
              <a:t>由数据协方差矩阵前 </a:t>
            </a:r>
            <a:r>
              <a:rPr lang="en-US" altLang="zh-CN" sz="2400" b="1" u="sng" dirty="0">
                <a:solidFill>
                  <a:srgbClr val="0000FF"/>
                </a:solidFill>
                <a:latin typeface="楷体" panose="02010609060101010101" pitchFamily="49" charset="-122"/>
                <a:ea typeface="楷体" panose="02010609060101010101" pitchFamily="49" charset="-122"/>
              </a:rPr>
              <a:t>k </a:t>
            </a:r>
            <a:r>
              <a:rPr lang="zh-CN" altLang="en-US" sz="2400" b="1" u="sng" dirty="0">
                <a:solidFill>
                  <a:srgbClr val="0000FF"/>
                </a:solidFill>
                <a:latin typeface="楷体" panose="02010609060101010101" pitchFamily="49" charset="-122"/>
                <a:ea typeface="楷体" panose="02010609060101010101" pitchFamily="49" charset="-122"/>
              </a:rPr>
              <a:t>个最大的特征值对应的特征向量作为列向量构成的</a:t>
            </a:r>
            <a:r>
              <a:rPr lang="zh-CN" altLang="en-US" sz="2400" b="1" dirty="0">
                <a:latin typeface="楷体" panose="02010609060101010101" pitchFamily="49" charset="-122"/>
                <a:ea typeface="楷体" panose="02010609060101010101" pitchFamily="49" charset="-122"/>
              </a:rPr>
              <a:t>。这些特征向量形成一组正交基并且最好地保留了数据中的</a:t>
            </a:r>
            <a:r>
              <a:rPr lang="zh-CN" altLang="en-US" sz="2400" b="1" dirty="0" smtClean="0">
                <a:latin typeface="楷体" panose="02010609060101010101" pitchFamily="49" charset="-122"/>
                <a:ea typeface="楷体" panose="02010609060101010101" pitchFamily="49" charset="-122"/>
              </a:rPr>
              <a:t>信息。</a:t>
            </a:r>
            <a:endParaRPr lang="zh-CN" altLang="en-US" sz="2400" b="1" dirty="0">
              <a:latin typeface="楷体" panose="02010609060101010101" pitchFamily="49" charset="-122"/>
              <a:ea typeface="楷体" panose="02010609060101010101" pitchFamily="49" charset="-122"/>
            </a:endParaRPr>
          </a:p>
        </p:txBody>
      </p:sp>
      <p:sp>
        <p:nvSpPr>
          <p:cNvPr id="19" name="页脚占位符 1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953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right)">
                                      <p:cBhvr>
                                        <p:cTn id="48" dur="500"/>
                                        <p:tgtEl>
                                          <p:spTgt spid="17"/>
                                        </p:tgtEl>
                                      </p:cBhvr>
                                    </p:animEffect>
                                  </p:childTnLst>
                                </p:cTn>
                              </p:par>
                            </p:childTnLst>
                          </p:cTn>
                        </p:par>
                        <p:par>
                          <p:cTn id="49" fill="hold">
                            <p:stCondLst>
                              <p:cond delay="500"/>
                            </p:stCondLst>
                            <p:childTnLst>
                              <p:par>
                                <p:cTn id="50" presetID="31"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fltVal val="0"/>
                                          </p:val>
                                        </p:tav>
                                        <p:tav tm="100000">
                                          <p:val>
                                            <p:strVal val="#ppt_w"/>
                                          </p:val>
                                        </p:tav>
                                      </p:tavLst>
                                    </p:anim>
                                    <p:anim calcmode="lin" valueType="num">
                                      <p:cBhvr>
                                        <p:cTn id="53" dur="1000" fill="hold"/>
                                        <p:tgtEl>
                                          <p:spTgt spid="12"/>
                                        </p:tgtEl>
                                        <p:attrNameLst>
                                          <p:attrName>ppt_h</p:attrName>
                                        </p:attrNameLst>
                                      </p:cBhvr>
                                      <p:tavLst>
                                        <p:tav tm="0">
                                          <p:val>
                                            <p:fltVal val="0"/>
                                          </p:val>
                                        </p:tav>
                                        <p:tav tm="100000">
                                          <p:val>
                                            <p:strVal val="#ppt_h"/>
                                          </p:val>
                                        </p:tav>
                                      </p:tavLst>
                                    </p:anim>
                                    <p:anim calcmode="lin" valueType="num">
                                      <p:cBhvr>
                                        <p:cTn id="54" dur="1000" fill="hold"/>
                                        <p:tgtEl>
                                          <p:spTgt spid="12"/>
                                        </p:tgtEl>
                                        <p:attrNameLst>
                                          <p:attrName>style.rotation</p:attrName>
                                        </p:attrNameLst>
                                      </p:cBhvr>
                                      <p:tavLst>
                                        <p:tav tm="0">
                                          <p:val>
                                            <p:fltVal val="90"/>
                                          </p:val>
                                        </p:tav>
                                        <p:tav tm="100000">
                                          <p:val>
                                            <p:fltVal val="0"/>
                                          </p:val>
                                        </p:tav>
                                      </p:tavLst>
                                    </p:anim>
                                    <p:animEffect transition="in" filter="fade">
                                      <p:cBhvr>
                                        <p:cTn id="55" dur="10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95AFA8-71C2-45DB-A462-9ACF87D9374D}"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39</a:t>
            </a:fld>
            <a:endParaRPr lang="zh-CN" altLang="en-US"/>
          </a:p>
        </p:txBody>
      </p:sp>
      <p:sp>
        <p:nvSpPr>
          <p:cNvPr id="5" name="矩形 4"/>
          <p:cNvSpPr/>
          <p:nvPr/>
        </p:nvSpPr>
        <p:spPr>
          <a:xfrm>
            <a:off x="409674" y="830954"/>
            <a:ext cx="8315626" cy="4471993"/>
          </a:xfrm>
          <a:prstGeom prst="rect">
            <a:avLst/>
          </a:prstGeom>
        </p:spPr>
        <p:txBody>
          <a:bodyPr wrap="square">
            <a:spAutoFit/>
          </a:bodyPr>
          <a:lstStyle/>
          <a:p>
            <a:pPr>
              <a:spcAft>
                <a:spcPts val="1800"/>
              </a:spcAft>
            </a:pPr>
            <a:r>
              <a:rPr lang="zh-CN" altLang="en-US" sz="2800" b="1" dirty="0">
                <a:latin typeface="黑体" panose="02010609060101010101" pitchFamily="49" charset="-122"/>
                <a:ea typeface="黑体" panose="02010609060101010101" pitchFamily="49" charset="-122"/>
              </a:rPr>
              <a:t>基于特征值分解协方差矩阵实现</a:t>
            </a:r>
            <a:r>
              <a:rPr lang="en-US" altLang="zh-CN" sz="2800" b="1" dirty="0">
                <a:latin typeface="黑体" panose="02010609060101010101" pitchFamily="49" charset="-122"/>
                <a:ea typeface="黑体" panose="02010609060101010101" pitchFamily="49" charset="-122"/>
              </a:rPr>
              <a:t>PCA</a:t>
            </a:r>
            <a:r>
              <a:rPr lang="zh-CN" altLang="en-US" sz="2800" b="1" dirty="0" smtClean="0">
                <a:latin typeface="黑体" panose="02010609060101010101" pitchFamily="49" charset="-122"/>
                <a:ea typeface="黑体" panose="02010609060101010101" pitchFamily="49" charset="-122"/>
              </a:rPr>
              <a:t>算法</a:t>
            </a:r>
            <a:endParaRPr lang="en-US" altLang="zh-CN" sz="2800" b="1" dirty="0" smtClean="0">
              <a:latin typeface="黑体" panose="02010609060101010101" pitchFamily="49" charset="-122"/>
              <a:ea typeface="黑体" panose="02010609060101010101" pitchFamily="49" charset="-122"/>
            </a:endParaRPr>
          </a:p>
          <a:p>
            <a:pPr algn="just">
              <a:lnSpc>
                <a:spcPct val="120000"/>
              </a:lnSpc>
              <a:spcAft>
                <a:spcPts val="1200"/>
              </a:spcAft>
            </a:pPr>
            <a:r>
              <a:rPr lang="en-US" altLang="zh-CN" sz="2400" b="1" dirty="0">
                <a:latin typeface="楷体" panose="02010609060101010101" pitchFamily="49" charset="-122"/>
                <a:ea typeface="楷体" panose="02010609060101010101" pitchFamily="49" charset="-122"/>
              </a:rPr>
              <a:t>1) </a:t>
            </a:r>
            <a:r>
              <a:rPr lang="zh-CN" altLang="en-US" sz="2400" b="1" dirty="0">
                <a:latin typeface="楷体" panose="02010609060101010101" pitchFamily="49" charset="-122"/>
                <a:ea typeface="楷体" panose="02010609060101010101" pitchFamily="49" charset="-122"/>
              </a:rPr>
              <a:t>去平均值</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即去中心化</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，即每一位特征减去各自的平均值</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algn="just">
              <a:lnSpc>
                <a:spcPct val="120000"/>
              </a:lnSpc>
              <a:spcAft>
                <a:spcPts val="1200"/>
              </a:spcAft>
            </a:pPr>
            <a:r>
              <a:rPr lang="en-US" altLang="zh-CN" sz="2400" b="1" dirty="0">
                <a:latin typeface="楷体" panose="02010609060101010101" pitchFamily="49" charset="-122"/>
                <a:ea typeface="楷体" panose="02010609060101010101" pitchFamily="49" charset="-122"/>
              </a:rPr>
              <a:t>2) </a:t>
            </a:r>
            <a:r>
              <a:rPr lang="zh-CN" altLang="en-US" sz="2400" b="1" dirty="0">
                <a:latin typeface="楷体" panose="02010609060101010101" pitchFamily="49" charset="-122"/>
                <a:ea typeface="楷体" panose="02010609060101010101" pitchFamily="49" charset="-122"/>
              </a:rPr>
              <a:t>计算协方差矩阵</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注：这里除或不除样本数量</a:t>
            </a:r>
            <a:r>
              <a:rPr lang="en-US" altLang="zh-CN" sz="2400" b="1" dirty="0">
                <a:latin typeface="楷体" panose="02010609060101010101" pitchFamily="49" charset="-122"/>
                <a:ea typeface="楷体" panose="02010609060101010101" pitchFamily="49" charset="-122"/>
              </a:rPr>
              <a:t>n</a:t>
            </a:r>
            <a:r>
              <a:rPr lang="zh-CN" altLang="en-US" sz="2400" b="1" dirty="0">
                <a:latin typeface="楷体" panose="02010609060101010101" pitchFamily="49" charset="-122"/>
                <a:ea typeface="楷体" panose="02010609060101010101" pitchFamily="49" charset="-122"/>
              </a:rPr>
              <a:t>或</a:t>
            </a:r>
            <a:r>
              <a:rPr lang="en-US" altLang="zh-CN" sz="2400" b="1" dirty="0">
                <a:latin typeface="楷体" panose="02010609060101010101" pitchFamily="49" charset="-122"/>
                <a:ea typeface="楷体" panose="02010609060101010101" pitchFamily="49" charset="-122"/>
              </a:rPr>
              <a:t>n-1,</a:t>
            </a:r>
            <a:r>
              <a:rPr lang="zh-CN" altLang="en-US" sz="2400" b="1" dirty="0">
                <a:latin typeface="楷体" panose="02010609060101010101" pitchFamily="49" charset="-122"/>
                <a:ea typeface="楷体" panose="02010609060101010101" pitchFamily="49" charset="-122"/>
              </a:rPr>
              <a:t>其实对求出的特征向量没有影响</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algn="just">
              <a:lnSpc>
                <a:spcPct val="120000"/>
              </a:lnSpc>
              <a:spcAft>
                <a:spcPts val="1200"/>
              </a:spcAft>
            </a:pPr>
            <a:r>
              <a:rPr lang="en-US" altLang="zh-CN" sz="2400" b="1" dirty="0">
                <a:latin typeface="楷体" panose="02010609060101010101" pitchFamily="49" charset="-122"/>
                <a:ea typeface="楷体" panose="02010609060101010101" pitchFamily="49" charset="-122"/>
              </a:rPr>
              <a:t>3) </a:t>
            </a:r>
            <a:r>
              <a:rPr lang="zh-CN" altLang="en-US" sz="2400" b="1" dirty="0">
                <a:latin typeface="楷体" panose="02010609060101010101" pitchFamily="49" charset="-122"/>
                <a:ea typeface="楷体" panose="02010609060101010101" pitchFamily="49" charset="-122"/>
              </a:rPr>
              <a:t>用特征值分解方法求协方差矩阵的特征值与特征向量</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algn="just">
              <a:lnSpc>
                <a:spcPct val="120000"/>
              </a:lnSpc>
              <a:spcAft>
                <a:spcPts val="1200"/>
              </a:spcAft>
            </a:pPr>
            <a:r>
              <a:rPr lang="en-US" altLang="zh-CN" sz="2400" b="1" dirty="0">
                <a:latin typeface="楷体" panose="02010609060101010101" pitchFamily="49" charset="-122"/>
                <a:ea typeface="楷体" panose="02010609060101010101" pitchFamily="49" charset="-122"/>
              </a:rPr>
              <a:t>4) </a:t>
            </a:r>
            <a:r>
              <a:rPr lang="zh-CN" altLang="en-US" sz="2400" b="1" dirty="0">
                <a:latin typeface="楷体" panose="02010609060101010101" pitchFamily="49" charset="-122"/>
                <a:ea typeface="楷体" panose="02010609060101010101" pitchFamily="49" charset="-122"/>
              </a:rPr>
              <a:t>对特征值从大到小排序，选择其中最大的</a:t>
            </a:r>
            <a:r>
              <a:rPr lang="en-US" altLang="zh-CN" sz="2400" b="1" dirty="0">
                <a:latin typeface="楷体" panose="02010609060101010101" pitchFamily="49" charset="-122"/>
                <a:ea typeface="楷体" panose="02010609060101010101" pitchFamily="49" charset="-122"/>
              </a:rPr>
              <a:t>k</a:t>
            </a:r>
            <a:r>
              <a:rPr lang="zh-CN" altLang="en-US" sz="2400" b="1" dirty="0">
                <a:latin typeface="楷体" panose="02010609060101010101" pitchFamily="49" charset="-122"/>
                <a:ea typeface="楷体" panose="02010609060101010101" pitchFamily="49" charset="-122"/>
              </a:rPr>
              <a:t>个。然后将其对应的</a:t>
            </a:r>
            <a:r>
              <a:rPr lang="en-US" altLang="zh-CN" sz="2400" b="1" dirty="0">
                <a:latin typeface="楷体" panose="02010609060101010101" pitchFamily="49" charset="-122"/>
                <a:ea typeface="楷体" panose="02010609060101010101" pitchFamily="49" charset="-122"/>
              </a:rPr>
              <a:t>k</a:t>
            </a:r>
            <a:r>
              <a:rPr lang="zh-CN" altLang="en-US" sz="2400" b="1" dirty="0">
                <a:latin typeface="楷体" panose="02010609060101010101" pitchFamily="49" charset="-122"/>
                <a:ea typeface="楷体" panose="02010609060101010101" pitchFamily="49" charset="-122"/>
              </a:rPr>
              <a:t>个特征向量分别作为行向量组成特征向量矩阵</a:t>
            </a:r>
            <a:r>
              <a:rPr lang="en-US" altLang="zh-CN" sz="2400" b="1" dirty="0">
                <a:latin typeface="楷体" panose="02010609060101010101" pitchFamily="49" charset="-122"/>
                <a:ea typeface="楷体" panose="02010609060101010101" pitchFamily="49" charset="-122"/>
              </a:rPr>
              <a:t>P</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algn="just">
              <a:lnSpc>
                <a:spcPct val="120000"/>
              </a:lnSpc>
              <a:spcAft>
                <a:spcPts val="1200"/>
              </a:spcAft>
            </a:pPr>
            <a:r>
              <a:rPr lang="en-US" altLang="zh-CN" sz="2400" b="1" dirty="0">
                <a:latin typeface="楷体" panose="02010609060101010101" pitchFamily="49" charset="-122"/>
                <a:ea typeface="楷体" panose="02010609060101010101" pitchFamily="49" charset="-122"/>
              </a:rPr>
              <a:t>5) </a:t>
            </a:r>
            <a:r>
              <a:rPr lang="zh-CN" altLang="en-US" sz="2400" b="1" dirty="0">
                <a:latin typeface="楷体" panose="02010609060101010101" pitchFamily="49" charset="-122"/>
                <a:ea typeface="楷体" panose="02010609060101010101" pitchFamily="49" charset="-122"/>
              </a:rPr>
              <a:t>将数据转换到</a:t>
            </a:r>
            <a:r>
              <a:rPr lang="en-US" altLang="zh-CN" sz="2400" b="1" dirty="0">
                <a:latin typeface="楷体" panose="02010609060101010101" pitchFamily="49" charset="-122"/>
                <a:ea typeface="楷体" panose="02010609060101010101" pitchFamily="49" charset="-122"/>
              </a:rPr>
              <a:t>k</a:t>
            </a:r>
            <a:r>
              <a:rPr lang="zh-CN" altLang="en-US" sz="2400" b="1" dirty="0">
                <a:latin typeface="楷体" panose="02010609060101010101" pitchFamily="49" charset="-122"/>
                <a:ea typeface="楷体" panose="02010609060101010101" pitchFamily="49" charset="-122"/>
              </a:rPr>
              <a:t>个特征向量构建的新空间中，即</a:t>
            </a:r>
            <a:r>
              <a:rPr lang="en-US" altLang="zh-CN" sz="2400" b="1" dirty="0">
                <a:latin typeface="楷体" panose="02010609060101010101" pitchFamily="49" charset="-122"/>
                <a:ea typeface="楷体" panose="02010609060101010101" pitchFamily="49" charset="-122"/>
              </a:rPr>
              <a:t>Y=PX</a:t>
            </a:r>
            <a:r>
              <a:rPr lang="zh-CN" altLang="en-US" sz="2400" b="1" dirty="0">
                <a:latin typeface="黑体" panose="02010609060101010101" pitchFamily="49" charset="-122"/>
                <a:ea typeface="黑体" panose="02010609060101010101" pitchFamily="49" charset="-122"/>
              </a:rPr>
              <a:t>。</a:t>
            </a:r>
            <a:endParaRPr lang="zh-CN" altLang="en-US" sz="2400" b="1" i="0" dirty="0">
              <a:effectLst/>
              <a:latin typeface="黑体" panose="02010609060101010101" pitchFamily="49" charset="-122"/>
              <a:ea typeface="黑体" panose="02010609060101010101" pitchFamily="49" charset="-122"/>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354980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candida-albicans-cure.com/images/Questionnai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679" y="3544468"/>
            <a:ext cx="2533687" cy="2533687"/>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BF965887-AFF0-4170-A225-93356427F4A4}" type="datetime1">
              <a:rPr lang="zh-CN" altLang="en-US" smtClean="0"/>
              <a:t>2021/9/15</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4</a:t>
            </a:fld>
            <a:endParaRPr lang="zh-CN" altLang="en-US"/>
          </a:p>
        </p:txBody>
      </p:sp>
      <p:sp>
        <p:nvSpPr>
          <p:cNvPr id="5" name="文本框 4"/>
          <p:cNvSpPr txBox="1"/>
          <p:nvPr/>
        </p:nvSpPr>
        <p:spPr>
          <a:xfrm>
            <a:off x="277086" y="27712"/>
            <a:ext cx="3805383"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数据清洗</a:t>
            </a:r>
            <a:endParaRPr lang="zh-CN" altLang="en-US" sz="3600" b="1" dirty="0">
              <a:latin typeface="黑体" panose="02010609060101010101" pitchFamily="49" charset="-122"/>
              <a:ea typeface="黑体" panose="02010609060101010101" pitchFamily="49" charset="-122"/>
            </a:endParaRPr>
          </a:p>
        </p:txBody>
      </p:sp>
      <p:pic>
        <p:nvPicPr>
          <p:cNvPr id="6" name="Picture 2" descr="http://blogs.browardpalmbeach.com/juice/atm%20dogs.bmp"/>
          <p:cNvPicPr>
            <a:picLocks noChangeAspect="1" noChangeArrowheads="1"/>
          </p:cNvPicPr>
          <p:nvPr/>
        </p:nvPicPr>
        <p:blipFill>
          <a:blip r:embed="rId3"/>
          <a:srcRect/>
          <a:stretch>
            <a:fillRect/>
          </a:stretch>
        </p:blipFill>
        <p:spPr bwMode="auto">
          <a:xfrm>
            <a:off x="505685" y="1081077"/>
            <a:ext cx="3015673" cy="2171285"/>
          </a:xfrm>
          <a:prstGeom prst="rect">
            <a:avLst/>
          </a:prstGeom>
          <a:noFill/>
        </p:spPr>
      </p:pic>
      <p:pic>
        <p:nvPicPr>
          <p:cNvPr id="7" name="Picture 8" descr="http://visual.merriam-webster.com/images/food-kitchen/food/supermarket/checkout.jpg"/>
          <p:cNvPicPr>
            <a:picLocks noChangeAspect="1" noChangeArrowheads="1"/>
          </p:cNvPicPr>
          <p:nvPr/>
        </p:nvPicPr>
        <p:blipFill>
          <a:blip r:embed="rId4"/>
          <a:srcRect/>
          <a:stretch>
            <a:fillRect/>
          </a:stretch>
        </p:blipFill>
        <p:spPr bwMode="auto">
          <a:xfrm>
            <a:off x="3352800" y="3736124"/>
            <a:ext cx="3962400" cy="2514600"/>
          </a:xfrm>
          <a:prstGeom prst="rect">
            <a:avLst/>
          </a:prstGeom>
          <a:noFill/>
        </p:spPr>
      </p:pic>
      <p:pic>
        <p:nvPicPr>
          <p:cNvPr id="8" name="Picture 4" descr="http://www.cstf.com.cn/CH/images/analyzer.jpg"/>
          <p:cNvPicPr>
            <a:picLocks noChangeAspect="1" noChangeArrowheads="1"/>
          </p:cNvPicPr>
          <p:nvPr/>
        </p:nvPicPr>
        <p:blipFill>
          <a:blip r:embed="rId5"/>
          <a:srcRect/>
          <a:stretch>
            <a:fillRect/>
          </a:stretch>
        </p:blipFill>
        <p:spPr bwMode="auto">
          <a:xfrm>
            <a:off x="7086600" y="3696868"/>
            <a:ext cx="1524000" cy="2519795"/>
          </a:xfrm>
          <a:prstGeom prst="rect">
            <a:avLst/>
          </a:prstGeom>
          <a:noFill/>
        </p:spPr>
      </p:pic>
      <p:pic>
        <p:nvPicPr>
          <p:cNvPr id="9" name="Picture 8" descr="http://gps-systems.com.au/wp-content/uploads/2008/11/navman-s70-gps-satnav-system.jpg"/>
          <p:cNvPicPr>
            <a:picLocks noChangeAspect="1" noChangeArrowheads="1"/>
          </p:cNvPicPr>
          <p:nvPr/>
        </p:nvPicPr>
        <p:blipFill>
          <a:blip r:embed="rId6"/>
          <a:srcRect/>
          <a:stretch>
            <a:fillRect/>
          </a:stretch>
        </p:blipFill>
        <p:spPr bwMode="auto">
          <a:xfrm>
            <a:off x="6553200" y="1489161"/>
            <a:ext cx="2133600" cy="1390281"/>
          </a:xfrm>
          <a:prstGeom prst="rect">
            <a:avLst/>
          </a:prstGeom>
          <a:noFill/>
        </p:spPr>
      </p:pic>
      <p:pic>
        <p:nvPicPr>
          <p:cNvPr id="10" name="Picture 12" descr="http://iphone5-review.org/wp-content/uploads/2012/09/Screen_shot_2011-08-12_at_2.16.42_PM_1_610x4721.png"/>
          <p:cNvPicPr>
            <a:picLocks noChangeAspect="1" noChangeArrowheads="1"/>
          </p:cNvPicPr>
          <p:nvPr/>
        </p:nvPicPr>
        <p:blipFill>
          <a:blip r:embed="rId7"/>
          <a:srcRect/>
          <a:stretch>
            <a:fillRect/>
          </a:stretch>
        </p:blipFill>
        <p:spPr bwMode="auto">
          <a:xfrm>
            <a:off x="4265519" y="1043483"/>
            <a:ext cx="1943626" cy="2225674"/>
          </a:xfrm>
          <a:prstGeom prst="rect">
            <a:avLst/>
          </a:prstGeom>
          <a:noFill/>
        </p:spPr>
      </p:pic>
      <p:sp>
        <p:nvSpPr>
          <p:cNvPr id="3" name="页脚占位符 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7756199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1FA47-AF26-4DDD-B190-012253D3D13F}"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40</a:t>
            </a:fld>
            <a:endParaRPr lang="zh-CN" altLang="en-US"/>
          </a:p>
        </p:txBody>
      </p:sp>
      <p:sp>
        <p:nvSpPr>
          <p:cNvPr id="4" name="页脚占位符 3"/>
          <p:cNvSpPr>
            <a:spLocks noGrp="1"/>
          </p:cNvSpPr>
          <p:nvPr>
            <p:ph type="ftr" sz="quarter" idx="3"/>
          </p:nvPr>
        </p:nvSpPr>
        <p:spPr/>
        <p:txBody>
          <a:bodyPr/>
          <a:lstStyle/>
          <a:p>
            <a:r>
              <a:rPr lang="zh-CN" altLang="en-US" smtClean="0"/>
              <a:t>数据预处理</a:t>
            </a:r>
            <a:endParaRPr lang="zh-CN" altLang="en-US" dirty="0"/>
          </a:p>
        </p:txBody>
      </p:sp>
      <p:sp>
        <p:nvSpPr>
          <p:cNvPr id="5" name="文本框 4"/>
          <p:cNvSpPr txBox="1"/>
          <p:nvPr/>
        </p:nvSpPr>
        <p:spPr>
          <a:xfrm>
            <a:off x="732175" y="967970"/>
            <a:ext cx="6960094" cy="523220"/>
          </a:xfrm>
          <a:prstGeom prst="rect">
            <a:avLst/>
          </a:prstGeom>
          <a:noFill/>
        </p:spPr>
        <p:txBody>
          <a:bodyPr wrap="square" rtlCol="0">
            <a:spAutoFit/>
          </a:bodyPr>
          <a:lstStyle/>
          <a:p>
            <a:r>
              <a:rPr lang="zh-CN" altLang="en-US" sz="2800" b="1" dirty="0" smtClean="0">
                <a:latin typeface="楷体" panose="02010609060101010101" pitchFamily="49" charset="-122"/>
                <a:ea typeface="楷体" panose="02010609060101010101" pitchFamily="49" charset="-122"/>
              </a:rPr>
              <a:t>计算主成分贡献率及累计贡献率</a:t>
            </a:r>
            <a:endParaRPr lang="zh-CN" altLang="en-US" sz="2800" b="1" dirty="0">
              <a:latin typeface="楷体" panose="02010609060101010101" pitchFamily="49" charset="-122"/>
              <a:ea typeface="楷体" panose="02010609060101010101" pitchFamily="49" charset="-122"/>
            </a:endParaRPr>
          </a:p>
        </p:txBody>
      </p:sp>
      <p:sp>
        <p:nvSpPr>
          <p:cNvPr id="6" name="矩形 5"/>
          <p:cNvSpPr/>
          <p:nvPr/>
        </p:nvSpPr>
        <p:spPr>
          <a:xfrm>
            <a:off x="1089239" y="1580060"/>
            <a:ext cx="1107996" cy="461665"/>
          </a:xfrm>
          <a:prstGeom prst="rect">
            <a:avLst/>
          </a:prstGeom>
        </p:spPr>
        <p:txBody>
          <a:bodyPr wrap="none">
            <a:spAutoFit/>
          </a:bodyPr>
          <a:lstStyle/>
          <a:p>
            <a:r>
              <a:rPr lang="zh-CN" altLang="en-US" sz="2400" b="1" dirty="0" smtClean="0">
                <a:latin typeface="楷体" panose="02010609060101010101" pitchFamily="49" charset="-122"/>
                <a:ea typeface="楷体" panose="02010609060101010101" pitchFamily="49" charset="-122"/>
              </a:rPr>
              <a:t>贡献率</a:t>
            </a:r>
            <a:endParaRPr lang="zh-CN" altLang="en-US" sz="24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7" name="文本框 6"/>
              <p:cNvSpPr txBox="1"/>
              <p:nvPr/>
            </p:nvSpPr>
            <p:spPr>
              <a:xfrm>
                <a:off x="2209921" y="2154096"/>
                <a:ext cx="3590150" cy="885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Sub>
                        </m:num>
                        <m:den>
                          <m:nary>
                            <m:naryPr>
                              <m:chr m:val="∑"/>
                              <m:ctrlPr>
                                <a:rPr lang="en-US" altLang="zh-CN" sz="2400" b="1" i="1" smtClean="0">
                                  <a:latin typeface="Cambria Math" panose="02040503050406030204" pitchFamily="18" charset="0"/>
                                </a:rPr>
                              </m:ctrlPr>
                            </m:naryPr>
                            <m:sub>
                              <m:r>
                                <m:rPr>
                                  <m:sty m:val="p"/>
                                  <m:brk m:alnAt="23"/>
                                </m:rPr>
                                <a:rPr lang="en-US" altLang="zh-CN" sz="2400" b="1" i="1">
                                  <a:latin typeface="Cambria Math" panose="02040503050406030204" pitchFamily="18" charset="0"/>
                                </a:rPr>
                                <m:t>j</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𝒑</m:t>
                              </m:r>
                            </m:sup>
                            <m:e>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𝒋</m:t>
                                  </m:r>
                                </m:sub>
                              </m:sSub>
                            </m:e>
                          </m:nary>
                        </m:den>
                      </m:f>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a:latin typeface="Cambria Math" panose="02040503050406030204" pitchFamily="18" charset="0"/>
                        </a:rPr>
                        <m:t>𝒑</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2209921" y="2154096"/>
                <a:ext cx="3590150" cy="885114"/>
              </a:xfrm>
              <a:prstGeom prst="rect">
                <a:avLst/>
              </a:prstGeom>
              <a:blipFill>
                <a:blip r:embed="rId2"/>
                <a:stretch>
                  <a:fillRect/>
                </a:stretch>
              </a:blipFill>
            </p:spPr>
            <p:txBody>
              <a:bodyPr/>
              <a:lstStyle/>
              <a:p>
                <a:r>
                  <a:rPr lang="zh-CN" altLang="en-US">
                    <a:noFill/>
                  </a:rPr>
                  <a:t> </a:t>
                </a:r>
              </a:p>
            </p:txBody>
          </p:sp>
        </mc:Fallback>
      </mc:AlternateContent>
      <p:sp>
        <p:nvSpPr>
          <p:cNvPr id="8" name="文本框 7"/>
          <p:cNvSpPr txBox="1"/>
          <p:nvPr/>
        </p:nvSpPr>
        <p:spPr>
          <a:xfrm>
            <a:off x="1159802" y="3192604"/>
            <a:ext cx="2015231"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累计贡献率</a:t>
            </a:r>
          </a:p>
        </p:txBody>
      </p:sp>
      <mc:AlternateContent xmlns:mc="http://schemas.openxmlformats.org/markup-compatibility/2006" xmlns:a14="http://schemas.microsoft.com/office/drawing/2010/main">
        <mc:Choice Requires="a14">
          <p:sp>
            <p:nvSpPr>
              <p:cNvPr id="9" name="文本框 8"/>
              <p:cNvSpPr txBox="1"/>
              <p:nvPr/>
            </p:nvSpPr>
            <p:spPr>
              <a:xfrm>
                <a:off x="2320036" y="3797725"/>
                <a:ext cx="3607783" cy="97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𝒌</m:t>
                              </m:r>
                            </m:sup>
                            <m:e>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𝒋</m:t>
                                  </m:r>
                                </m:sub>
                              </m:sSub>
                            </m:e>
                          </m:nary>
                        </m:num>
                        <m:den>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𝒑</m:t>
                              </m:r>
                            </m:sup>
                            <m:e>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𝒋</m:t>
                                  </m:r>
                                </m:sub>
                              </m:sSub>
                            </m:e>
                          </m:nary>
                        </m:den>
                      </m:f>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a:latin typeface="Cambria Math" panose="02040503050406030204" pitchFamily="18" charset="0"/>
                        </a:rPr>
                        <m:t>𝒑</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2320036" y="3797725"/>
                <a:ext cx="3607783" cy="9736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8650" y="5156909"/>
                <a:ext cx="8246993" cy="830997"/>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一般取累计贡献率</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85-95%</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的特征值 </a:t>
                </a:r>
                <a14:m>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m:rPr>
                        <m:nor/>
                      </m:rP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smtClean="0">
                            <a:latin typeface="Cambria Math" panose="02040503050406030204" pitchFamily="18" charset="0"/>
                          </a:rPr>
                          <m:t>𝟐</m:t>
                        </m:r>
                      </m:sub>
                    </m:sSub>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𝝀</m:t>
                        </m:r>
                      </m:e>
                      <m:sub>
                        <m:r>
                          <a:rPr lang="en-US" altLang="zh-CN" sz="2400" b="1" i="1">
                            <a:latin typeface="Cambria Math" panose="02040503050406030204" pitchFamily="18" charset="0"/>
                          </a:rPr>
                          <m:t>𝒎</m:t>
                        </m:r>
                      </m:sub>
                    </m:sSub>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所对应的第一、第二、</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rPr>
                      <m:t>𝒌</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𝒑</m:t>
                    </m:r>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）个主成分</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28650" y="5156909"/>
                <a:ext cx="8246993" cy="830997"/>
              </a:xfrm>
              <a:prstGeom prst="rect">
                <a:avLst/>
              </a:prstGeom>
              <a:blipFill>
                <a:blip r:embed="rId4"/>
                <a:stretch>
                  <a:fillRect l="-1109" t="-8088" r="-1183" b="-16912"/>
                </a:stretch>
              </a:blipFill>
            </p:spPr>
            <p:txBody>
              <a:bodyPr/>
              <a:lstStyle/>
              <a:p>
                <a:r>
                  <a:rPr lang="zh-CN" altLang="en-US">
                    <a:noFill/>
                  </a:rPr>
                  <a:t> </a:t>
                </a:r>
              </a:p>
            </p:txBody>
          </p:sp>
        </mc:Fallback>
      </mc:AlternateContent>
      <p:sp>
        <p:nvSpPr>
          <p:cNvPr id="11" name="文本框 10"/>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40783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1FA47-AF26-4DDD-B190-012253D3D13F}"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41</a:t>
            </a:fld>
            <a:endParaRPr lang="zh-CN" altLang="en-US"/>
          </a:p>
        </p:txBody>
      </p:sp>
      <p:sp>
        <p:nvSpPr>
          <p:cNvPr id="4" name="页脚占位符 3"/>
          <p:cNvSpPr>
            <a:spLocks noGrp="1"/>
          </p:cNvSpPr>
          <p:nvPr>
            <p:ph type="ftr" sz="quarter" idx="3"/>
          </p:nvPr>
        </p:nvSpPr>
        <p:spPr/>
        <p:txBody>
          <a:bodyPr/>
          <a:lstStyle/>
          <a:p>
            <a:r>
              <a:rPr lang="zh-CN" altLang="en-US" smtClean="0"/>
              <a:t>数据预处理</a:t>
            </a:r>
            <a:endParaRPr lang="zh-CN" altLang="en-US" dirty="0"/>
          </a:p>
        </p:txBody>
      </p:sp>
      <p:pic>
        <p:nvPicPr>
          <p:cNvPr id="5" name="图片 4"/>
          <p:cNvPicPr>
            <a:picLocks noChangeAspect="1"/>
          </p:cNvPicPr>
          <p:nvPr/>
        </p:nvPicPr>
        <p:blipFill>
          <a:blip r:embed="rId2"/>
          <a:stretch>
            <a:fillRect/>
          </a:stretch>
        </p:blipFill>
        <p:spPr>
          <a:xfrm>
            <a:off x="1743151" y="813713"/>
            <a:ext cx="5658531" cy="1847092"/>
          </a:xfrm>
          <a:prstGeom prst="rect">
            <a:avLst/>
          </a:prstGeom>
        </p:spPr>
      </p:pic>
      <p:sp>
        <p:nvSpPr>
          <p:cNvPr id="6" name="文本框 5"/>
          <p:cNvSpPr txBox="1"/>
          <p:nvPr/>
        </p:nvSpPr>
        <p:spPr>
          <a:xfrm>
            <a:off x="277085" y="27712"/>
            <a:ext cx="7346227" cy="584775"/>
          </a:xfrm>
          <a:prstGeom prst="rect">
            <a:avLst/>
          </a:prstGeom>
          <a:noFill/>
        </p:spPr>
        <p:txBody>
          <a:bodyPr wrap="square" rtlCol="0">
            <a:spAutoFit/>
          </a:bodyPr>
          <a:lstStyle/>
          <a:p>
            <a:pPr>
              <a:spcBef>
                <a:spcPts val="1800"/>
              </a:spcBef>
              <a:buSzPct val="70000"/>
            </a:pP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对某农业生态经济系统做主成分分析</a:t>
            </a:r>
          </a:p>
        </p:txBody>
      </p:sp>
      <p:pic>
        <p:nvPicPr>
          <p:cNvPr id="8" name="图片 7"/>
          <p:cNvPicPr>
            <a:picLocks noChangeAspect="1"/>
          </p:cNvPicPr>
          <p:nvPr/>
        </p:nvPicPr>
        <p:blipFill>
          <a:blip r:embed="rId3"/>
          <a:stretch>
            <a:fillRect/>
          </a:stretch>
        </p:blipFill>
        <p:spPr>
          <a:xfrm>
            <a:off x="1737040" y="2660805"/>
            <a:ext cx="5664642" cy="4086221"/>
          </a:xfrm>
          <a:prstGeom prst="rect">
            <a:avLst/>
          </a:prstGeom>
        </p:spPr>
      </p:pic>
    </p:spTree>
    <p:extLst>
      <p:ext uri="{BB962C8B-B14F-4D97-AF65-F5344CB8AC3E}">
        <p14:creationId xmlns:p14="http://schemas.microsoft.com/office/powerpoint/2010/main" val="2219741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1FA47-AF26-4DDD-B190-012253D3D13F}"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42</a:t>
            </a:fld>
            <a:endParaRPr lang="zh-CN" altLang="en-US"/>
          </a:p>
        </p:txBody>
      </p:sp>
      <p:sp>
        <p:nvSpPr>
          <p:cNvPr id="4" name="页脚占位符 3"/>
          <p:cNvSpPr>
            <a:spLocks noGrp="1"/>
          </p:cNvSpPr>
          <p:nvPr>
            <p:ph type="ftr" sz="quarter" idx="3"/>
          </p:nvPr>
        </p:nvSpPr>
        <p:spPr/>
        <p:txBody>
          <a:bodyPr/>
          <a:lstStyle/>
          <a:p>
            <a:r>
              <a:rPr lang="zh-CN" altLang="en-US" smtClean="0"/>
              <a:t>数据预处理</a:t>
            </a:r>
            <a:endParaRPr lang="zh-CN" altLang="en-US" dirty="0"/>
          </a:p>
        </p:txBody>
      </p:sp>
      <p:pic>
        <p:nvPicPr>
          <p:cNvPr id="5" name="图片 4"/>
          <p:cNvPicPr>
            <a:picLocks noChangeAspect="1"/>
          </p:cNvPicPr>
          <p:nvPr/>
        </p:nvPicPr>
        <p:blipFill>
          <a:blip r:embed="rId2"/>
          <a:stretch>
            <a:fillRect/>
          </a:stretch>
        </p:blipFill>
        <p:spPr>
          <a:xfrm>
            <a:off x="1301624" y="3009873"/>
            <a:ext cx="6819048" cy="2885714"/>
          </a:xfrm>
          <a:prstGeom prst="rect">
            <a:avLst/>
          </a:prstGeom>
        </p:spPr>
      </p:pic>
      <p:sp>
        <p:nvSpPr>
          <p:cNvPr id="6" name="矩形 5"/>
          <p:cNvSpPr/>
          <p:nvPr/>
        </p:nvSpPr>
        <p:spPr>
          <a:xfrm>
            <a:off x="3695485" y="2439264"/>
            <a:ext cx="2031325" cy="461665"/>
          </a:xfrm>
          <a:prstGeom prst="rect">
            <a:avLst/>
          </a:prstGeom>
        </p:spPr>
        <p:txBody>
          <a:bodyPr wrap="none">
            <a:spAutoFit/>
          </a:bodyPr>
          <a:lstStyle/>
          <a:p>
            <a:r>
              <a:rPr lang="zh-CN" altLang="en-US" sz="2400" b="1" dirty="0"/>
              <a:t>相关系数矩阵</a:t>
            </a:r>
          </a:p>
        </p:txBody>
      </p:sp>
      <p:sp>
        <p:nvSpPr>
          <p:cNvPr id="7" name="文本框 6"/>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25837" y="1083826"/>
            <a:ext cx="8370620" cy="830997"/>
          </a:xfrm>
          <a:prstGeom prst="rect">
            <a:avLst/>
          </a:prstGeom>
        </p:spPr>
        <p:txBody>
          <a:bodyPr wrap="square">
            <a:spAutoFit/>
          </a:bodyPr>
          <a:lstStyle/>
          <a:p>
            <a:pPr algn="just"/>
            <a:r>
              <a:rPr lang="zh-CN" altLang="en-US" sz="2400" dirty="0">
                <a:latin typeface="宋体" panose="02010600030101010101" pitchFamily="2" charset="-122"/>
                <a:ea typeface="宋体" panose="02010600030101010101" pitchFamily="2" charset="-122"/>
              </a:rPr>
              <a:t>步骤如下</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algn="just"/>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1）将表中的数据作标准差标准化，计算相关系数矩阵</a:t>
            </a:r>
            <a:r>
              <a:rPr lang="zh-CN" altLang="en-US" sz="2400" dirty="0" smtClean="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98880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F1FA47-AF26-4DDD-B190-012253D3D13F}"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43</a:t>
            </a:fld>
            <a:endParaRPr lang="zh-CN" altLang="en-US"/>
          </a:p>
        </p:txBody>
      </p:sp>
      <p:sp>
        <p:nvSpPr>
          <p:cNvPr id="4" name="页脚占位符 3"/>
          <p:cNvSpPr>
            <a:spLocks noGrp="1"/>
          </p:cNvSpPr>
          <p:nvPr>
            <p:ph type="ftr" sz="quarter" idx="3"/>
          </p:nvPr>
        </p:nvSpPr>
        <p:spPr/>
        <p:txBody>
          <a:bodyPr/>
          <a:lstStyle/>
          <a:p>
            <a:r>
              <a:rPr lang="zh-CN" altLang="en-US" smtClean="0"/>
              <a:t>数据预处理</a:t>
            </a:r>
            <a:endParaRPr lang="zh-CN" altLang="en-US" dirty="0"/>
          </a:p>
        </p:txBody>
      </p:sp>
      <p:pic>
        <p:nvPicPr>
          <p:cNvPr id="5" name="图片 4"/>
          <p:cNvPicPr>
            <a:picLocks noChangeAspect="1"/>
          </p:cNvPicPr>
          <p:nvPr/>
        </p:nvPicPr>
        <p:blipFill>
          <a:blip r:embed="rId2"/>
          <a:stretch>
            <a:fillRect/>
          </a:stretch>
        </p:blipFill>
        <p:spPr>
          <a:xfrm>
            <a:off x="1510095" y="2354912"/>
            <a:ext cx="6123809" cy="2704762"/>
          </a:xfrm>
          <a:prstGeom prst="rect">
            <a:avLst/>
          </a:prstGeom>
        </p:spPr>
      </p:pic>
      <p:sp>
        <p:nvSpPr>
          <p:cNvPr id="6" name="矩形 5"/>
          <p:cNvSpPr/>
          <p:nvPr/>
        </p:nvSpPr>
        <p:spPr>
          <a:xfrm>
            <a:off x="277086" y="5059674"/>
            <a:ext cx="8681743" cy="1200329"/>
          </a:xfrm>
          <a:prstGeom prst="rect">
            <a:avLst/>
          </a:prstGeom>
        </p:spPr>
        <p:txBody>
          <a:bodyPr wrap="square">
            <a:spAutoFit/>
          </a:bodyPr>
          <a:lstStyle/>
          <a:p>
            <a:pPr algn="just"/>
            <a:r>
              <a:rPr lang="zh-CN" altLang="en-US" sz="2400" dirty="0" smtClean="0">
                <a:latin typeface="宋体" panose="02010600030101010101" pitchFamily="2" charset="-122"/>
                <a:ea typeface="宋体" panose="02010600030101010101" pitchFamily="2" charset="-122"/>
              </a:rPr>
              <a:t>由表可知</a:t>
            </a:r>
            <a:r>
              <a:rPr lang="zh-CN" altLang="en-US" sz="2400" dirty="0">
                <a:latin typeface="宋体" panose="02010600030101010101" pitchFamily="2" charset="-122"/>
                <a:ea typeface="宋体" panose="02010600030101010101" pitchFamily="2" charset="-122"/>
              </a:rPr>
              <a:t>，第一，第二，第三主成分的累计贡献率已高达</a:t>
            </a:r>
            <a:r>
              <a:rPr lang="en-US" altLang="zh-CN" sz="2400" dirty="0">
                <a:latin typeface="宋体" panose="02010600030101010101" pitchFamily="2" charset="-122"/>
                <a:ea typeface="宋体" panose="02010600030101010101" pitchFamily="2" charset="-122"/>
              </a:rPr>
              <a:t>86.596%</a:t>
            </a:r>
            <a:r>
              <a:rPr lang="zh-CN" altLang="en-US" sz="2400" dirty="0">
                <a:latin typeface="宋体" panose="02010600030101010101" pitchFamily="2" charset="-122"/>
                <a:ea typeface="宋体" panose="02010600030101010101" pitchFamily="2" charset="-122"/>
              </a:rPr>
              <a:t>（大于</a:t>
            </a:r>
            <a:r>
              <a:rPr lang="en-US" altLang="zh-CN" sz="2400" dirty="0">
                <a:latin typeface="宋体" panose="02010600030101010101" pitchFamily="2" charset="-122"/>
                <a:ea typeface="宋体" panose="02010600030101010101" pitchFamily="2" charset="-122"/>
              </a:rPr>
              <a:t>85%</a:t>
            </a:r>
            <a:r>
              <a:rPr lang="zh-CN" altLang="en-US" sz="2400" dirty="0">
                <a:latin typeface="宋体" panose="02010600030101010101" pitchFamily="2" charset="-122"/>
                <a:ea typeface="宋体" panose="02010600030101010101" pitchFamily="2" charset="-122"/>
              </a:rPr>
              <a:t>），故只需要求出第一、第二、第三</a:t>
            </a:r>
            <a:r>
              <a:rPr lang="zh-CN" altLang="en-US" sz="2400" dirty="0" smtClean="0">
                <a:latin typeface="宋体" panose="02010600030101010101" pitchFamily="2" charset="-122"/>
                <a:ea typeface="宋体" panose="02010600030101010101" pitchFamily="2" charset="-122"/>
              </a:rPr>
              <a:t>主成分即</a:t>
            </a:r>
            <a:r>
              <a:rPr lang="zh-CN" altLang="en-US" sz="2400" dirty="0">
                <a:latin typeface="宋体" panose="02010600030101010101" pitchFamily="2" charset="-122"/>
                <a:ea typeface="宋体" panose="02010600030101010101" pitchFamily="2" charset="-122"/>
              </a:rPr>
              <a:t>可。</a:t>
            </a:r>
          </a:p>
        </p:txBody>
      </p:sp>
      <p:sp>
        <p:nvSpPr>
          <p:cNvPr id="7" name="文本框 6"/>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主成分分析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2852618" y="1792123"/>
            <a:ext cx="3262432" cy="461665"/>
          </a:xfrm>
          <a:prstGeom prst="rect">
            <a:avLst/>
          </a:prstGeom>
        </p:spPr>
        <p:txBody>
          <a:bodyPr wrap="none">
            <a:spAutoFit/>
          </a:bodyPr>
          <a:lstStyle/>
          <a:p>
            <a:r>
              <a:rPr lang="zh-CN" altLang="en-US" sz="2400" b="1" dirty="0">
                <a:latin typeface="宋体" panose="02010600030101010101" pitchFamily="2" charset="-122"/>
                <a:ea typeface="宋体" panose="02010600030101010101" pitchFamily="2" charset="-122"/>
              </a:rPr>
              <a:t>特征值及主成分贡献率</a:t>
            </a:r>
          </a:p>
        </p:txBody>
      </p:sp>
      <p:sp>
        <p:nvSpPr>
          <p:cNvPr id="9" name="矩形 8"/>
          <p:cNvSpPr/>
          <p:nvPr/>
        </p:nvSpPr>
        <p:spPr>
          <a:xfrm>
            <a:off x="611257" y="830123"/>
            <a:ext cx="8107846" cy="830997"/>
          </a:xfrm>
          <a:prstGeom prst="rect">
            <a:avLst/>
          </a:prstGeom>
        </p:spPr>
        <p:txBody>
          <a:bodyPr wrap="square">
            <a:spAutoFit/>
          </a:bodyPr>
          <a:lstStyle/>
          <a:p>
            <a:pPr algn="just"/>
            <a:r>
              <a:rPr lang="zh-CN" altLang="en-US" sz="2400" dirty="0" smtClean="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）由相关系数矩阵计算特征值，以及主成分的贡献率与累计贡献率</a:t>
            </a:r>
          </a:p>
        </p:txBody>
      </p:sp>
    </p:spTree>
    <p:extLst>
      <p:ext uri="{BB962C8B-B14F-4D97-AF65-F5344CB8AC3E}">
        <p14:creationId xmlns:p14="http://schemas.microsoft.com/office/powerpoint/2010/main" val="3288605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FD70AB-71AF-47D4-ACBD-8335664D0A44}"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44</a:t>
            </a:fld>
            <a:endParaRPr lang="zh-CN" altLang="en-US"/>
          </a:p>
        </p:txBody>
      </p:sp>
      <p:sp>
        <p:nvSpPr>
          <p:cNvPr id="5" name="文本框 4"/>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Picture 7" descr="some fish"/>
          <p:cNvPicPr/>
          <p:nvPr/>
        </p:nvPicPr>
        <p:blipFill>
          <a:blip r:embed="rId2"/>
          <a:srcRect/>
          <a:stretch>
            <a:fillRect/>
          </a:stretch>
        </p:blipFill>
        <p:spPr bwMode="auto">
          <a:xfrm>
            <a:off x="1005052" y="1008993"/>
            <a:ext cx="4123690" cy="2475865"/>
          </a:xfrm>
          <a:prstGeom prst="rect">
            <a:avLst/>
          </a:prstGeom>
          <a:noFill/>
          <a:ln w="9525">
            <a:noFill/>
            <a:miter lim="800000"/>
            <a:headEnd/>
            <a:tailEnd/>
          </a:ln>
        </p:spPr>
      </p:pic>
      <p:pic>
        <p:nvPicPr>
          <p:cNvPr id="7" name="Picture 10" descr="fish measures"/>
          <p:cNvPicPr/>
          <p:nvPr/>
        </p:nvPicPr>
        <p:blipFill>
          <a:blip r:embed="rId3"/>
          <a:srcRect/>
          <a:stretch>
            <a:fillRect/>
          </a:stretch>
        </p:blipFill>
        <p:spPr bwMode="auto">
          <a:xfrm>
            <a:off x="5653252" y="1618593"/>
            <a:ext cx="1949450" cy="1121410"/>
          </a:xfrm>
          <a:prstGeom prst="rect">
            <a:avLst/>
          </a:prstGeom>
          <a:noFill/>
          <a:ln w="9525">
            <a:noFill/>
            <a:miter lim="800000"/>
            <a:headEnd/>
            <a:tailEnd/>
          </a:ln>
        </p:spPr>
      </p:pic>
      <p:pic>
        <p:nvPicPr>
          <p:cNvPr id="8" name="Picture 13" descr="http://www.doe-mbi.ucla.edu/~parag/multivar/images/pcag2.gif"/>
          <p:cNvPicPr/>
          <p:nvPr/>
        </p:nvPicPr>
        <p:blipFill>
          <a:blip r:embed="rId4"/>
          <a:srcRect/>
          <a:stretch>
            <a:fillRect/>
          </a:stretch>
        </p:blipFill>
        <p:spPr bwMode="auto">
          <a:xfrm>
            <a:off x="1005052" y="3980793"/>
            <a:ext cx="2423795" cy="1621790"/>
          </a:xfrm>
          <a:prstGeom prst="rect">
            <a:avLst/>
          </a:prstGeom>
          <a:noFill/>
          <a:ln w="9525">
            <a:noFill/>
            <a:miter lim="800000"/>
            <a:headEnd/>
            <a:tailEnd/>
          </a:ln>
        </p:spPr>
      </p:pic>
      <p:pic>
        <p:nvPicPr>
          <p:cNvPr id="9" name="Picture 16" descr="centred plot"/>
          <p:cNvPicPr/>
          <p:nvPr/>
        </p:nvPicPr>
        <p:blipFill>
          <a:blip r:embed="rId5"/>
          <a:srcRect/>
          <a:stretch>
            <a:fillRect/>
          </a:stretch>
        </p:blipFill>
        <p:spPr bwMode="auto">
          <a:xfrm>
            <a:off x="3976852" y="3904593"/>
            <a:ext cx="2173605" cy="1716405"/>
          </a:xfrm>
          <a:prstGeom prst="rect">
            <a:avLst/>
          </a:prstGeom>
          <a:noFill/>
          <a:ln w="9525">
            <a:noFill/>
            <a:miter lim="800000"/>
            <a:headEnd/>
            <a:tailEnd/>
          </a:ln>
        </p:spPr>
      </p:pic>
      <p:pic>
        <p:nvPicPr>
          <p:cNvPr id="10" name="Picture 19" descr="http://www.doe-mbi.ucla.edu/~parag/multivar/images/corr75eig.gif"/>
          <p:cNvPicPr/>
          <p:nvPr/>
        </p:nvPicPr>
        <p:blipFill>
          <a:blip r:embed="rId6"/>
          <a:srcRect/>
          <a:stretch>
            <a:fillRect/>
          </a:stretch>
        </p:blipFill>
        <p:spPr bwMode="auto">
          <a:xfrm>
            <a:off x="6823557" y="3904593"/>
            <a:ext cx="1725295" cy="1708150"/>
          </a:xfrm>
          <a:prstGeom prst="rect">
            <a:avLst/>
          </a:prstGeom>
          <a:noFill/>
          <a:ln w="9525">
            <a:noFill/>
            <a:miter lim="800000"/>
            <a:headEnd/>
            <a:tailEnd/>
          </a:ln>
        </p:spPr>
      </p:pic>
      <p:sp>
        <p:nvSpPr>
          <p:cNvPr id="11" name="页脚占位符 10"/>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31018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527397-7AC4-4FDF-B093-2451F3385B8D}"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45</a:t>
            </a:fld>
            <a:endParaRPr lang="zh-CN" altLang="en-US"/>
          </a:p>
        </p:txBody>
      </p:sp>
      <p:pic>
        <p:nvPicPr>
          <p:cNvPr id="5" name="Picture 22" descr="Some different fish!"/>
          <p:cNvPicPr/>
          <p:nvPr/>
        </p:nvPicPr>
        <p:blipFill>
          <a:blip r:embed="rId2"/>
          <a:srcRect/>
          <a:stretch>
            <a:fillRect/>
          </a:stretch>
        </p:blipFill>
        <p:spPr bwMode="auto">
          <a:xfrm>
            <a:off x="628650" y="1048407"/>
            <a:ext cx="5829300" cy="4017579"/>
          </a:xfrm>
          <a:prstGeom prst="rect">
            <a:avLst/>
          </a:prstGeom>
          <a:noFill/>
          <a:ln w="9525">
            <a:noFill/>
            <a:miter lim="800000"/>
            <a:headEnd/>
            <a:tailEnd/>
          </a:ln>
        </p:spPr>
      </p:pic>
      <p:pic>
        <p:nvPicPr>
          <p:cNvPr id="6" name="Picture 25" descr="http://www.doe-mbi.ucla.edu/~parag/multivar/images/corr25eig.gif"/>
          <p:cNvPicPr/>
          <p:nvPr/>
        </p:nvPicPr>
        <p:blipFill>
          <a:blip r:embed="rId3"/>
          <a:srcRect/>
          <a:stretch>
            <a:fillRect/>
          </a:stretch>
        </p:blipFill>
        <p:spPr bwMode="auto">
          <a:xfrm>
            <a:off x="6781800" y="2743200"/>
            <a:ext cx="1414780" cy="1457960"/>
          </a:xfrm>
          <a:prstGeom prst="rect">
            <a:avLst/>
          </a:prstGeom>
          <a:noFill/>
          <a:ln w="9525">
            <a:noFill/>
            <a:miter lim="800000"/>
            <a:headEnd/>
            <a:tailEnd/>
          </a:ln>
        </p:spPr>
      </p:pic>
      <p:sp>
        <p:nvSpPr>
          <p:cNvPr id="7" name="文本框 6"/>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页脚占位符 7"/>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66410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8E1399-5B6B-46EC-89F2-26E1FFEF7367}"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46</a:t>
            </a:fld>
            <a:endParaRPr lang="zh-CN" altLang="en-US"/>
          </a:p>
        </p:txBody>
      </p:sp>
      <p:sp>
        <p:nvSpPr>
          <p:cNvPr id="8" name="矩形 7"/>
          <p:cNvSpPr/>
          <p:nvPr/>
        </p:nvSpPr>
        <p:spPr>
          <a:xfrm>
            <a:off x="426983" y="5227059"/>
            <a:ext cx="8317624" cy="1200329"/>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如果</a:t>
            </a:r>
            <a:r>
              <a:rPr lang="zh-CN" altLang="en-US" sz="2400" b="1" dirty="0">
                <a:latin typeface="楷体" panose="02010609060101010101" pitchFamily="49" charset="-122"/>
                <a:ea typeface="楷体" panose="02010609060101010101" pitchFamily="49" charset="-122"/>
              </a:rPr>
              <a:t>图中两堆点是两类的话，那么我们就</a:t>
            </a:r>
            <a:r>
              <a:rPr lang="zh-CN" altLang="en-US" sz="2400" b="1" dirty="0" smtClean="0">
                <a:latin typeface="楷体" panose="02010609060101010101" pitchFamily="49" charset="-122"/>
                <a:ea typeface="楷体" panose="02010609060101010101" pitchFamily="49" charset="-122"/>
              </a:rPr>
              <a:t>希望</a:t>
            </a:r>
            <a:r>
              <a:rPr lang="zh-CN" altLang="en-US" sz="2400" b="1" dirty="0">
                <a:latin typeface="楷体" panose="02010609060101010101" pitchFamily="49" charset="-122"/>
                <a:ea typeface="楷体" panose="02010609060101010101" pitchFamily="49" charset="-122"/>
              </a:rPr>
              <a:t>它</a:t>
            </a:r>
            <a:r>
              <a:rPr lang="zh-CN" altLang="en-US" sz="2400" b="1" dirty="0" smtClean="0">
                <a:latin typeface="楷体" panose="02010609060101010101" pitchFamily="49" charset="-122"/>
                <a:ea typeface="楷体" panose="02010609060101010101" pitchFamily="49" charset="-122"/>
              </a:rPr>
              <a:t>们</a:t>
            </a:r>
            <a:r>
              <a:rPr lang="zh-CN" altLang="en-US" sz="2400" b="1" dirty="0">
                <a:latin typeface="楷体" panose="02010609060101010101" pitchFamily="49" charset="-122"/>
                <a:ea typeface="楷体" panose="02010609060101010101" pitchFamily="49" charset="-122"/>
              </a:rPr>
              <a:t>能够投影到轴</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去（</a:t>
            </a:r>
            <a:r>
              <a:rPr lang="en-US" altLang="zh-CN" sz="2400" b="1" dirty="0">
                <a:latin typeface="楷体" panose="02010609060101010101" pitchFamily="49" charset="-122"/>
                <a:ea typeface="楷体" panose="02010609060101010101" pitchFamily="49" charset="-122"/>
              </a:rPr>
              <a:t>PCA</a:t>
            </a:r>
            <a:r>
              <a:rPr lang="zh-CN" altLang="en-US" sz="2400" b="1" dirty="0">
                <a:latin typeface="楷体" panose="02010609060101010101" pitchFamily="49" charset="-122"/>
                <a:ea typeface="楷体" panose="02010609060101010101" pitchFamily="49" charset="-122"/>
              </a:rPr>
              <a:t>结果为轴</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），这样在一维空间中也是很容易区分的。</a:t>
            </a:r>
          </a:p>
        </p:txBody>
      </p:sp>
      <p:grpSp>
        <p:nvGrpSpPr>
          <p:cNvPr id="12" name="组合 11"/>
          <p:cNvGrpSpPr/>
          <p:nvPr/>
        </p:nvGrpSpPr>
        <p:grpSpPr>
          <a:xfrm>
            <a:off x="1920108" y="811203"/>
            <a:ext cx="5247947" cy="4546187"/>
            <a:chOff x="1920108" y="811203"/>
            <a:chExt cx="5247947" cy="4546187"/>
          </a:xfrm>
        </p:grpSpPr>
        <p:pic>
          <p:nvPicPr>
            <p:cNvPr id="5" name="Picture 2"/>
            <p:cNvPicPr>
              <a:picLocks noChangeAspect="1" noChangeArrowheads="1"/>
            </p:cNvPicPr>
            <p:nvPr/>
          </p:nvPicPr>
          <p:blipFill>
            <a:blip r:embed="rId2"/>
            <a:srcRect/>
            <a:stretch>
              <a:fillRect/>
            </a:stretch>
          </p:blipFill>
          <p:spPr bwMode="auto">
            <a:xfrm>
              <a:off x="1920108" y="811203"/>
              <a:ext cx="5247947" cy="4546187"/>
            </a:xfrm>
            <a:prstGeom prst="rect">
              <a:avLst/>
            </a:prstGeom>
            <a:noFill/>
            <a:ln w="9525">
              <a:noFill/>
              <a:miter lim="800000"/>
              <a:headEnd/>
              <a:tailEnd/>
            </a:ln>
            <a:effectLst/>
          </p:spPr>
        </p:pic>
        <p:sp>
          <p:nvSpPr>
            <p:cNvPr id="9" name="矩形 8"/>
            <p:cNvSpPr/>
            <p:nvPr/>
          </p:nvSpPr>
          <p:spPr>
            <a:xfrm>
              <a:off x="3198945" y="2012853"/>
              <a:ext cx="572593" cy="400110"/>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轴</a:t>
              </a:r>
              <a:r>
                <a:rPr lang="en-US" altLang="zh-CN" sz="2000" b="1" dirty="0" smtClean="0">
                  <a:latin typeface="楷体" panose="02010609060101010101" pitchFamily="49" charset="-122"/>
                  <a:ea typeface="楷体" panose="02010609060101010101" pitchFamily="49" charset="-122"/>
                </a:rPr>
                <a:t>1</a:t>
              </a:r>
              <a:endParaRPr lang="zh-CN" altLang="en-US" sz="2000" dirty="0"/>
            </a:p>
          </p:txBody>
        </p:sp>
        <p:sp>
          <p:nvSpPr>
            <p:cNvPr id="10" name="矩形 9"/>
            <p:cNvSpPr/>
            <p:nvPr/>
          </p:nvSpPr>
          <p:spPr>
            <a:xfrm>
              <a:off x="5707052" y="1689420"/>
              <a:ext cx="572593" cy="400110"/>
            </a:xfrm>
            <a:prstGeom prst="rect">
              <a:avLst/>
            </a:prstGeom>
          </p:spPr>
          <p:txBody>
            <a:bodyPr wrap="none">
              <a:spAutoFit/>
            </a:bodyPr>
            <a:lstStyle/>
            <a:p>
              <a:r>
                <a:rPr lang="zh-CN" altLang="en-US" sz="2000" b="1" dirty="0" smtClean="0">
                  <a:latin typeface="楷体" panose="02010609060101010101" pitchFamily="49" charset="-122"/>
                  <a:ea typeface="楷体" panose="02010609060101010101" pitchFamily="49" charset="-122"/>
                </a:rPr>
                <a:t>轴</a:t>
              </a:r>
              <a:r>
                <a:rPr lang="en-US" altLang="zh-CN" sz="2000" b="1" dirty="0" smtClean="0">
                  <a:latin typeface="楷体" panose="02010609060101010101" pitchFamily="49" charset="-122"/>
                  <a:ea typeface="楷体" panose="02010609060101010101" pitchFamily="49" charset="-122"/>
                </a:rPr>
                <a:t>2</a:t>
              </a:r>
              <a:endParaRPr lang="zh-CN" altLang="en-US" sz="2000" dirty="0"/>
            </a:p>
          </p:txBody>
        </p:sp>
      </p:grpSp>
      <p:sp>
        <p:nvSpPr>
          <p:cNvPr id="11" name="文本框 10"/>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6" name="页脚占位符 5"/>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1618952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16D636-D195-493A-93DA-893912951778}"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47</a:t>
            </a:fld>
            <a:endParaRPr lang="zh-CN" altLang="en-US"/>
          </a:p>
        </p:txBody>
      </p:sp>
      <p:sp>
        <p:nvSpPr>
          <p:cNvPr id="5" name="矩形 4"/>
          <p:cNvSpPr/>
          <p:nvPr/>
        </p:nvSpPr>
        <p:spPr>
          <a:xfrm>
            <a:off x="383956" y="807542"/>
            <a:ext cx="8376088" cy="1569660"/>
          </a:xfrm>
          <a:prstGeom prst="rect">
            <a:avLst/>
          </a:prstGeom>
        </p:spPr>
        <p:txBody>
          <a:bodyPr wrap="square">
            <a:spAutoFit/>
          </a:bodyPr>
          <a:lstStyle/>
          <a:p>
            <a:pPr algn="just"/>
            <a:r>
              <a:rPr lang="zh-CN" altLang="en-US" sz="2400" b="1" dirty="0" smtClean="0">
                <a:latin typeface="楷体" panose="02010609060101010101" pitchFamily="49" charset="-122"/>
                <a:ea typeface="楷体" panose="02010609060101010101" pitchFamily="49" charset="-122"/>
              </a:rPr>
              <a:t>    给定</a:t>
            </a:r>
            <a:r>
              <a:rPr lang="zh-CN" altLang="en-US" sz="2400" b="1" dirty="0">
                <a:latin typeface="楷体" panose="02010609060101010101" pitchFamily="49" charset="-122"/>
                <a:ea typeface="楷体" panose="02010609060101010101" pitchFamily="49" charset="-122"/>
              </a:rPr>
              <a:t>训练样例集，设法将样例投影到一条直线</a:t>
            </a:r>
            <a:r>
              <a:rPr lang="zh-CN" altLang="en-US" sz="2400" b="1" dirty="0" smtClean="0">
                <a:latin typeface="楷体" panose="02010609060101010101" pitchFamily="49" charset="-122"/>
                <a:ea typeface="楷体" panose="02010609060101010101" pitchFamily="49" charset="-122"/>
              </a:rPr>
              <a:t>上，要求投影后的</a:t>
            </a:r>
            <a:r>
              <a:rPr lang="zh-CN" altLang="en-US" sz="2400" b="1" dirty="0">
                <a:latin typeface="楷体" panose="02010609060101010101" pitchFamily="49" charset="-122"/>
                <a:ea typeface="楷体" panose="02010609060101010101" pitchFamily="49" charset="-122"/>
              </a:rPr>
              <a:t>数据点能够保持以下两种性质：</a:t>
            </a:r>
          </a:p>
          <a:p>
            <a:pPr marL="342900" algn="just">
              <a:buSzPct val="7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同类</a:t>
            </a:r>
            <a:r>
              <a:rPr lang="zh-CN" altLang="en-US" sz="2400" b="1" dirty="0">
                <a:latin typeface="楷体" panose="02010609060101010101" pitchFamily="49" charset="-122"/>
                <a:ea typeface="楷体" panose="02010609060101010101" pitchFamily="49" charset="-122"/>
              </a:rPr>
              <a:t>别</a:t>
            </a:r>
            <a:r>
              <a:rPr lang="zh-CN" altLang="en-US" sz="2400" b="1" dirty="0" smtClean="0">
                <a:latin typeface="楷体" panose="02010609060101010101" pitchFamily="49" charset="-122"/>
                <a:ea typeface="楷体" panose="02010609060101010101" pitchFamily="49" charset="-122"/>
              </a:rPr>
              <a:t>的</a:t>
            </a:r>
            <a:r>
              <a:rPr lang="zh-CN" altLang="en-US" sz="2400" b="1" dirty="0">
                <a:latin typeface="楷体" panose="02010609060101010101" pitchFamily="49" charset="-122"/>
                <a:ea typeface="楷体" panose="02010609060101010101" pitchFamily="49" charset="-122"/>
              </a:rPr>
              <a:t>数据点尽可能的</a:t>
            </a:r>
            <a:r>
              <a:rPr lang="zh-CN" altLang="en-US" sz="2400" b="1" dirty="0" smtClean="0">
                <a:latin typeface="楷体" panose="02010609060101010101" pitchFamily="49" charset="-122"/>
                <a:ea typeface="楷体" panose="02010609060101010101" pitchFamily="49" charset="-122"/>
              </a:rPr>
              <a:t>接近</a:t>
            </a:r>
            <a:r>
              <a:rPr lang="en-US" altLang="zh-CN" sz="2400" b="1" dirty="0" smtClean="0">
                <a:latin typeface="楷体" panose="02010609060101010101" pitchFamily="49" charset="-122"/>
                <a:ea typeface="楷体" panose="02010609060101010101" pitchFamily="49" charset="-122"/>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within class</a:t>
            </a:r>
            <a:r>
              <a:rPr lang="en-US" altLang="zh-CN"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p>
            <a:pPr marL="342900" algn="just">
              <a:buSzPct val="7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不</a:t>
            </a:r>
            <a:r>
              <a:rPr lang="zh-CN" altLang="en-US" sz="2400" b="1" dirty="0">
                <a:latin typeface="楷体" panose="02010609060101010101" pitchFamily="49" charset="-122"/>
                <a:ea typeface="楷体" panose="02010609060101010101" pitchFamily="49" charset="-122"/>
              </a:rPr>
              <a:t>同</a:t>
            </a:r>
            <a:r>
              <a:rPr lang="zh-CN" altLang="en-US" sz="2400" b="1" dirty="0" smtClean="0">
                <a:latin typeface="楷体" panose="02010609060101010101" pitchFamily="49" charset="-122"/>
                <a:ea typeface="楷体" panose="02010609060101010101" pitchFamily="49" charset="-122"/>
              </a:rPr>
              <a:t>类</a:t>
            </a:r>
            <a:r>
              <a:rPr lang="zh-CN" altLang="en-US" sz="2400" b="1" dirty="0">
                <a:latin typeface="楷体" panose="02010609060101010101" pitchFamily="49" charset="-122"/>
                <a:ea typeface="楷体" panose="02010609060101010101" pitchFamily="49" charset="-122"/>
              </a:rPr>
              <a:t>别</a:t>
            </a:r>
            <a:r>
              <a:rPr lang="zh-CN" altLang="en-US" sz="2400" b="1" dirty="0" smtClean="0">
                <a:latin typeface="楷体" panose="02010609060101010101" pitchFamily="49" charset="-122"/>
                <a:ea typeface="楷体" panose="02010609060101010101" pitchFamily="49" charset="-122"/>
              </a:rPr>
              <a:t>的</a:t>
            </a:r>
            <a:r>
              <a:rPr lang="zh-CN" altLang="en-US" sz="2400" b="1" dirty="0">
                <a:latin typeface="楷体" panose="02010609060101010101" pitchFamily="49" charset="-122"/>
                <a:ea typeface="楷体" panose="02010609060101010101" pitchFamily="49" charset="-122"/>
              </a:rPr>
              <a:t>数据点尽可能的</a:t>
            </a:r>
            <a:r>
              <a:rPr lang="zh-CN" altLang="en-US" sz="2400" b="1" dirty="0" smtClean="0">
                <a:latin typeface="楷体" panose="02010609060101010101" pitchFamily="49" charset="-122"/>
                <a:ea typeface="楷体" panose="02010609060101010101" pitchFamily="49" charset="-122"/>
              </a:rPr>
              <a:t>分开</a:t>
            </a:r>
            <a:r>
              <a:rPr lang="en-US" altLang="zh-CN" sz="2400" b="1" dirty="0" smtClean="0">
                <a:latin typeface="楷体" panose="02010609060101010101" pitchFamily="49" charset="-122"/>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between class</a:t>
            </a:r>
            <a:r>
              <a:rPr lang="en-US" altLang="zh-CN" sz="2400" b="1" dirty="0" smtClean="0">
                <a:latin typeface="楷体" panose="02010609060101010101" pitchFamily="49" charset="-122"/>
                <a:ea typeface="楷体" panose="02010609060101010101" pitchFamily="49" charset="-122"/>
              </a:rPr>
              <a:t>)</a:t>
            </a:r>
            <a:endParaRPr lang="zh-CN" altLang="en-US" sz="2400" b="1" i="0" dirty="0">
              <a:effectLst/>
              <a:latin typeface="楷体" panose="02010609060101010101" pitchFamily="49" charset="-122"/>
              <a:ea typeface="楷体" panose="02010609060101010101" pitchFamily="49" charset="-122"/>
            </a:endParaRPr>
          </a:p>
        </p:txBody>
      </p:sp>
      <p:pic>
        <p:nvPicPr>
          <p:cNvPr id="6" name="Picture 2" descr="http://www.dtreg.com/LdaSepGood.jpg"/>
          <p:cNvPicPr>
            <a:picLocks noChangeAspect="1" noChangeArrowheads="1"/>
          </p:cNvPicPr>
          <p:nvPr/>
        </p:nvPicPr>
        <p:blipFill>
          <a:blip r:embed="rId2"/>
          <a:srcRect/>
          <a:stretch>
            <a:fillRect/>
          </a:stretch>
        </p:blipFill>
        <p:spPr bwMode="auto">
          <a:xfrm>
            <a:off x="704850" y="3066401"/>
            <a:ext cx="3419475" cy="2066925"/>
          </a:xfrm>
          <a:prstGeom prst="rect">
            <a:avLst/>
          </a:prstGeom>
          <a:noFill/>
        </p:spPr>
      </p:pic>
      <p:pic>
        <p:nvPicPr>
          <p:cNvPr id="7" name="Picture 4" descr="http://www.dtreg.com/LdaGoodBad.jpg"/>
          <p:cNvPicPr>
            <a:picLocks noChangeAspect="1" noChangeArrowheads="1"/>
          </p:cNvPicPr>
          <p:nvPr/>
        </p:nvPicPr>
        <p:blipFill>
          <a:blip r:embed="rId3"/>
          <a:srcRect/>
          <a:stretch>
            <a:fillRect/>
          </a:stretch>
        </p:blipFill>
        <p:spPr bwMode="auto">
          <a:xfrm>
            <a:off x="4514850" y="2776928"/>
            <a:ext cx="3886200" cy="3219451"/>
          </a:xfrm>
          <a:prstGeom prst="rect">
            <a:avLst/>
          </a:prstGeom>
          <a:noFill/>
        </p:spPr>
      </p:pic>
      <p:sp>
        <p:nvSpPr>
          <p:cNvPr id="8" name="文本框 7"/>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页脚占位符 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33900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975E81-4A3D-436B-9ABD-2C6DB2F6B10B}"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48</a:t>
            </a:fld>
            <a:endParaRPr lang="zh-CN" altLang="en-US"/>
          </a:p>
        </p:txBody>
      </p:sp>
      <p:pic>
        <p:nvPicPr>
          <p:cNvPr id="5" name="Picture 2"/>
          <p:cNvPicPr>
            <a:picLocks noChangeAspect="1" noChangeArrowheads="1"/>
          </p:cNvPicPr>
          <p:nvPr/>
        </p:nvPicPr>
        <p:blipFill>
          <a:blip r:embed="rId3"/>
          <a:srcRect/>
          <a:stretch>
            <a:fillRect/>
          </a:stretch>
        </p:blipFill>
        <p:spPr bwMode="auto">
          <a:xfrm>
            <a:off x="686929" y="1426779"/>
            <a:ext cx="3458508" cy="282892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297837" y="1350579"/>
            <a:ext cx="4217513" cy="2971800"/>
          </a:xfrm>
          <a:prstGeom prst="rect">
            <a:avLst/>
          </a:prstGeom>
          <a:noFill/>
          <a:ln w="9525">
            <a:noFill/>
            <a:miter lim="800000"/>
            <a:headEnd/>
            <a:tailEnd/>
          </a:ln>
          <a:effectLst/>
        </p:spPr>
      </p:pic>
      <p:graphicFrame>
        <p:nvGraphicFramePr>
          <p:cNvPr id="7" name="对象 6"/>
          <p:cNvGraphicFramePr>
            <a:graphicFrameLocks noChangeAspect="1"/>
          </p:cNvGraphicFramePr>
          <p:nvPr>
            <p:extLst>
              <p:ext uri="{D42A27DB-BD31-4B8C-83A1-F6EECF244321}">
                <p14:modId xmlns:p14="http://schemas.microsoft.com/office/powerpoint/2010/main" val="2086648183"/>
              </p:ext>
            </p:extLst>
          </p:nvPr>
        </p:nvGraphicFramePr>
        <p:xfrm>
          <a:off x="1486152" y="4811845"/>
          <a:ext cx="1860061" cy="1066800"/>
        </p:xfrm>
        <a:graphic>
          <a:graphicData uri="http://schemas.openxmlformats.org/presentationml/2006/ole">
            <mc:AlternateContent xmlns:mc="http://schemas.openxmlformats.org/markup-compatibility/2006">
              <mc:Choice xmlns:v="urn:schemas-microsoft-com:vml" Requires="v">
                <p:oleObj spid="_x0000_s23643" name="Equation" r:id="rId5" imgW="863225" imgH="495085" progId="">
                  <p:embed/>
                </p:oleObj>
              </mc:Choice>
              <mc:Fallback>
                <p:oleObj name="Equation" r:id="rId5" imgW="863225" imgH="495085" progI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6152" y="4811845"/>
                        <a:ext cx="1860061" cy="10668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2"/>
          <p:cNvSpPr txBox="1"/>
          <p:nvPr/>
        </p:nvSpPr>
        <p:spPr>
          <a:xfrm>
            <a:off x="3993037" y="4855591"/>
            <a:ext cx="4660446" cy="605294"/>
          </a:xfrm>
          <a:prstGeom prst="rect">
            <a:avLst/>
          </a:prstGeom>
          <a:noFill/>
        </p:spPr>
        <p:txBody>
          <a:bodyPr wrap="square" rtlCol="0">
            <a:spAutoFit/>
          </a:bodyPr>
          <a:lstStyle/>
          <a:p>
            <a:pPr>
              <a:lnSpc>
                <a:spcPts val="2000"/>
              </a:lnSpc>
            </a:pPr>
            <a:r>
              <a:rPr lang="zh-CN" altLang="en-US" sz="2400" b="1" dirty="0">
                <a:latin typeface="楷体" panose="02010609060101010101" pitchFamily="49" charset="-122"/>
                <a:ea typeface="楷体" panose="02010609060101010101" pitchFamily="49" charset="-122"/>
              </a:rPr>
              <a:t>不同类别的数据的类别中心之间的距离尽可能的大</a:t>
            </a:r>
            <a:endParaRPr lang="zh-CN" altLang="en-US" sz="2400" b="1" dirty="0">
              <a:solidFill>
                <a:srgbClr val="000000"/>
              </a:solidFill>
              <a:latin typeface="楷体" panose="02010609060101010101" pitchFamily="49" charset="-122"/>
              <a:ea typeface="楷体" panose="02010609060101010101" pitchFamily="49" charset="-122"/>
            </a:endParaRPr>
          </a:p>
        </p:txBody>
      </p:sp>
      <p:sp>
        <p:nvSpPr>
          <p:cNvPr id="9" name="TextBox 7"/>
          <p:cNvSpPr txBox="1"/>
          <p:nvPr/>
        </p:nvSpPr>
        <p:spPr>
          <a:xfrm>
            <a:off x="3950996" y="5450571"/>
            <a:ext cx="4522313" cy="605294"/>
          </a:xfrm>
          <a:prstGeom prst="rect">
            <a:avLst/>
          </a:prstGeom>
          <a:noFill/>
        </p:spPr>
        <p:txBody>
          <a:bodyPr wrap="square" rtlCol="0">
            <a:spAutoFit/>
          </a:bodyPr>
          <a:lstStyle/>
          <a:p>
            <a:pPr algn="just">
              <a:lnSpc>
                <a:spcPts val="2000"/>
              </a:lnSpc>
            </a:pPr>
            <a:r>
              <a:rPr lang="zh-CN" altLang="en-US" sz="2400" b="1" dirty="0">
                <a:latin typeface="楷体" panose="02010609060101010101" pitchFamily="49" charset="-122"/>
                <a:ea typeface="楷体" panose="02010609060101010101" pitchFamily="49" charset="-122"/>
              </a:rPr>
              <a:t>每一种类别数据的投影点尽可能的接近</a:t>
            </a:r>
          </a:p>
        </p:txBody>
      </p:sp>
      <p:sp>
        <p:nvSpPr>
          <p:cNvPr id="10" name="左箭头 9"/>
          <p:cNvSpPr/>
          <p:nvPr/>
        </p:nvSpPr>
        <p:spPr>
          <a:xfrm>
            <a:off x="3459637" y="5011907"/>
            <a:ext cx="533400" cy="228600"/>
          </a:xfrm>
          <a:prstGeom prst="lef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a:off x="3459637" y="5592799"/>
            <a:ext cx="533400" cy="228600"/>
          </a:xfrm>
          <a:prstGeom prst="lef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文本框 12"/>
          <p:cNvSpPr txBox="1"/>
          <p:nvPr/>
        </p:nvSpPr>
        <p:spPr>
          <a:xfrm>
            <a:off x="409903" y="777766"/>
            <a:ext cx="8387256" cy="523220"/>
          </a:xfrm>
          <a:prstGeom prst="rect">
            <a:avLst/>
          </a:prstGeom>
          <a:noFill/>
        </p:spPr>
        <p:txBody>
          <a:bodyPr wrap="square" rtlCol="0">
            <a:spAutoFit/>
          </a:bodyPr>
          <a:lstStyle/>
          <a:p>
            <a:pPr>
              <a:buSzPct val="70000"/>
              <a:buFont typeface="Wingdings" panose="05000000000000000000" pitchFamily="2" charset="2"/>
              <a:buChar char="l"/>
            </a:pPr>
            <a:r>
              <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rPr>
              <a:t>Fisher </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准则</a:t>
            </a:r>
            <a:r>
              <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rPr>
              <a:t>(1936)</a:t>
            </a:r>
            <a:endParaRPr lang="zh-CN" altLang="en-US" sz="2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页脚占位符 13"/>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894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DD498A-FADB-4D8F-9C03-A7E43ED4AB79}"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49</a:t>
            </a:fld>
            <a:endParaRPr lang="zh-CN" altLang="en-US"/>
          </a:p>
        </p:txBody>
      </p:sp>
      <p:pic>
        <p:nvPicPr>
          <p:cNvPr id="5" name="Picture 2"/>
          <p:cNvPicPr>
            <a:picLocks noChangeAspect="1" noChangeArrowheads="1"/>
          </p:cNvPicPr>
          <p:nvPr/>
        </p:nvPicPr>
        <p:blipFill>
          <a:blip r:embed="rId2"/>
          <a:srcRect/>
          <a:stretch>
            <a:fillRect/>
          </a:stretch>
        </p:blipFill>
        <p:spPr bwMode="auto">
          <a:xfrm>
            <a:off x="523875" y="896007"/>
            <a:ext cx="5934075" cy="952500"/>
          </a:xfrm>
          <a:prstGeom prst="rect">
            <a:avLst/>
          </a:prstGeom>
          <a:noFill/>
          <a:ln w="9525">
            <a:noFill/>
            <a:miter lim="800000"/>
            <a:headEnd/>
            <a:tailEnd/>
          </a:ln>
          <a:effectLst/>
        </p:spPr>
      </p:pic>
      <p:pic>
        <p:nvPicPr>
          <p:cNvPr id="6" name="Picture 4"/>
          <p:cNvPicPr>
            <a:picLocks noChangeAspect="1" noChangeArrowheads="1"/>
          </p:cNvPicPr>
          <p:nvPr/>
        </p:nvPicPr>
        <p:blipFill>
          <a:blip r:embed="rId3"/>
          <a:srcRect/>
          <a:stretch>
            <a:fillRect/>
          </a:stretch>
        </p:blipFill>
        <p:spPr bwMode="auto">
          <a:xfrm>
            <a:off x="3571875" y="3182007"/>
            <a:ext cx="2276475" cy="1266825"/>
          </a:xfrm>
          <a:prstGeom prst="rect">
            <a:avLst/>
          </a:prstGeom>
          <a:noFill/>
          <a:ln w="19050">
            <a:solidFill>
              <a:srgbClr val="FF0000"/>
            </a:solidFill>
            <a:miter lim="800000"/>
            <a:headEnd/>
            <a:tailEnd/>
          </a:ln>
          <a:effectLst/>
        </p:spPr>
      </p:pic>
      <p:pic>
        <p:nvPicPr>
          <p:cNvPr id="7" name="Picture 5"/>
          <p:cNvPicPr>
            <a:picLocks noChangeAspect="1" noChangeArrowheads="1"/>
          </p:cNvPicPr>
          <p:nvPr/>
        </p:nvPicPr>
        <p:blipFill>
          <a:blip r:embed="rId4"/>
          <a:srcRect/>
          <a:stretch>
            <a:fillRect/>
          </a:stretch>
        </p:blipFill>
        <p:spPr bwMode="auto">
          <a:xfrm>
            <a:off x="600075" y="2953407"/>
            <a:ext cx="2838450" cy="1238250"/>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523875" y="5010807"/>
            <a:ext cx="7391400" cy="1129583"/>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600075" y="1964950"/>
            <a:ext cx="7410450" cy="923925"/>
          </a:xfrm>
          <a:prstGeom prst="rect">
            <a:avLst/>
          </a:prstGeom>
          <a:noFill/>
          <a:ln w="9525">
            <a:noFill/>
            <a:miter lim="800000"/>
            <a:headEnd/>
            <a:tailEnd/>
          </a:ln>
          <a:effectLst/>
        </p:spPr>
      </p:pic>
      <p:pic>
        <p:nvPicPr>
          <p:cNvPr id="10" name="Picture 8"/>
          <p:cNvPicPr>
            <a:picLocks noChangeAspect="1" noChangeArrowheads="1"/>
          </p:cNvPicPr>
          <p:nvPr/>
        </p:nvPicPr>
        <p:blipFill>
          <a:blip r:embed="rId7"/>
          <a:srcRect/>
          <a:stretch>
            <a:fillRect/>
          </a:stretch>
        </p:blipFill>
        <p:spPr bwMode="auto">
          <a:xfrm>
            <a:off x="6543675" y="3410607"/>
            <a:ext cx="2047875" cy="895350"/>
          </a:xfrm>
          <a:prstGeom prst="rect">
            <a:avLst/>
          </a:prstGeom>
          <a:noFill/>
          <a:ln w="19050">
            <a:solidFill>
              <a:srgbClr val="FF0000"/>
            </a:solidFill>
            <a:miter lim="800000"/>
            <a:headEnd/>
            <a:tailEnd/>
          </a:ln>
          <a:effectLst/>
        </p:spPr>
      </p:pic>
      <p:sp>
        <p:nvSpPr>
          <p:cNvPr id="11" name="TextBox 12"/>
          <p:cNvSpPr txBox="1"/>
          <p:nvPr/>
        </p:nvSpPr>
        <p:spPr>
          <a:xfrm>
            <a:off x="980918" y="4629807"/>
            <a:ext cx="1741182" cy="461665"/>
          </a:xfrm>
          <a:prstGeom prst="rect">
            <a:avLst/>
          </a:prstGeom>
          <a:noFill/>
        </p:spPr>
        <p:txBody>
          <a:bodyPr wrap="none" rtlCol="0">
            <a:spAutoFit/>
          </a:bodyPr>
          <a:lstStyle/>
          <a:p>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within-class</a:t>
            </a:r>
            <a:endParaRPr lang="zh-CN" altLang="en-US" dirty="0"/>
          </a:p>
        </p:txBody>
      </p:sp>
      <p:sp>
        <p:nvSpPr>
          <p:cNvPr id="12" name="TextBox 13"/>
          <p:cNvSpPr txBox="1"/>
          <p:nvPr/>
        </p:nvSpPr>
        <p:spPr>
          <a:xfrm>
            <a:off x="6457950" y="1106458"/>
            <a:ext cx="2042547" cy="461665"/>
          </a:xfrm>
          <a:prstGeom prst="rect">
            <a:avLst/>
          </a:prstGeom>
          <a:noFill/>
        </p:spPr>
        <p:txBody>
          <a:bodyPr wrap="none" rtlCol="0">
            <a:spAutoFit/>
          </a:bodyPr>
          <a:lstStyle/>
          <a:p>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between-class</a:t>
            </a:r>
            <a:r>
              <a:rPr lang="en-AU" altLang="zh-CN" dirty="0" smtClean="0"/>
              <a:t> </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3" name="直接箭头连接符 12"/>
          <p:cNvCxnSpPr/>
          <p:nvPr/>
        </p:nvCxnSpPr>
        <p:spPr>
          <a:xfrm flipV="1">
            <a:off x="2047877" y="4160939"/>
            <a:ext cx="0" cy="523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347384" y="1653758"/>
            <a:ext cx="0" cy="42493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右箭头 14"/>
          <p:cNvSpPr/>
          <p:nvPr/>
        </p:nvSpPr>
        <p:spPr>
          <a:xfrm>
            <a:off x="5934075" y="3715407"/>
            <a:ext cx="457200" cy="285750"/>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6924675" y="2572407"/>
            <a:ext cx="9144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19575" y="6153807"/>
            <a:ext cx="9525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9" name="页脚占位符 18"/>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2327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0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3BA77A-93F4-4CB9-9A12-22249C64CB90}" type="datetime1">
              <a:rPr lang="zh-CN" altLang="en-US" smtClean="0"/>
              <a:t>2021/9/15</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5</a:t>
            </a:fld>
            <a:endParaRPr lang="zh-CN" altLang="en-US"/>
          </a:p>
        </p:txBody>
      </p:sp>
      <p:sp>
        <p:nvSpPr>
          <p:cNvPr id="8" name="内容占位符 2"/>
          <p:cNvSpPr txBox="1">
            <a:spLocks/>
          </p:cNvSpPr>
          <p:nvPr/>
        </p:nvSpPr>
        <p:spPr>
          <a:xfrm>
            <a:off x="406400" y="856426"/>
            <a:ext cx="8358909" cy="5609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zh-CN" altLang="en-US" sz="2400" b="1" dirty="0" smtClean="0">
                <a:latin typeface="楷体" panose="02010609060101010101" pitchFamily="49" charset="-122"/>
                <a:ea typeface="楷体" panose="02010609060101010101" pitchFamily="49" charset="-122"/>
              </a:rPr>
              <a:t>    现</a:t>
            </a:r>
            <a:r>
              <a:rPr lang="zh-CN" altLang="en-US" sz="2400" b="1" dirty="0">
                <a:latin typeface="楷体" panose="02010609060101010101" pitchFamily="49" charset="-122"/>
                <a:ea typeface="楷体" panose="02010609060101010101" pitchFamily="49" charset="-122"/>
              </a:rPr>
              <a:t>实世界中数据大体上都是不完整、不一致且含有噪声的脏数据，无法直接进行数据挖掘，或挖掘结果差强人意</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Bef>
                <a:spcPts val="1800"/>
              </a:spcBef>
            </a:pPr>
            <a:r>
              <a:rPr lang="zh-CN" altLang="en-US" sz="2400" b="1" u="sng" dirty="0">
                <a:solidFill>
                  <a:srgbClr val="0000FF"/>
                </a:solidFill>
                <a:latin typeface="黑体" panose="02010609060101010101" pitchFamily="49" charset="-122"/>
                <a:ea typeface="黑体" panose="02010609060101010101" pitchFamily="49" charset="-122"/>
              </a:rPr>
              <a:t>不</a:t>
            </a:r>
            <a:r>
              <a:rPr lang="zh-CN" altLang="en-US" sz="2400" b="1" u="sng" dirty="0" smtClean="0">
                <a:solidFill>
                  <a:srgbClr val="0000FF"/>
                </a:solidFill>
                <a:latin typeface="黑体" panose="02010609060101010101" pitchFamily="49" charset="-122"/>
                <a:ea typeface="黑体" panose="02010609060101010101" pitchFamily="49" charset="-122"/>
              </a:rPr>
              <a:t>完整</a:t>
            </a:r>
            <a:r>
              <a:rPr lang="en-US" altLang="zh-CN" sz="2400" b="1" u="sng" dirty="0" smtClean="0">
                <a:solidFill>
                  <a:srgbClr val="0000FF"/>
                </a:solidFill>
                <a:latin typeface="黑体" panose="02010609060101010101" pitchFamily="49" charset="-122"/>
                <a:ea typeface="黑体" panose="02010609060101010101" pitchFamily="49" charset="-122"/>
              </a:rPr>
              <a:t>(</a:t>
            </a:r>
            <a:r>
              <a:rPr lang="zh-CN" altLang="en-US" sz="2400" b="1" u="sng" dirty="0" smtClean="0">
                <a:solidFill>
                  <a:srgbClr val="0000FF"/>
                </a:solidFill>
                <a:latin typeface="黑体" panose="02010609060101010101" pitchFamily="49" charset="-122"/>
                <a:ea typeface="黑体" panose="02010609060101010101" pitchFamily="49" charset="-122"/>
              </a:rPr>
              <a:t>缺失</a:t>
            </a:r>
            <a:r>
              <a:rPr lang="en-US" altLang="zh-CN" sz="2400" b="1" u="sng" dirty="0" smtClean="0">
                <a:solidFill>
                  <a:srgbClr val="0000FF"/>
                </a:solidFill>
                <a:latin typeface="黑体" panose="02010609060101010101" pitchFamily="49" charset="-122"/>
                <a:ea typeface="黑体" panose="02010609060101010101" pitchFamily="49" charset="-122"/>
              </a:rPr>
              <a:t>)</a:t>
            </a:r>
            <a:endParaRPr lang="en-AU" altLang="zh-CN" sz="2400" b="1" u="sng" dirty="0">
              <a:solidFill>
                <a:srgbClr val="0000FF"/>
              </a:solidFill>
              <a:latin typeface="黑体" panose="02010609060101010101" pitchFamily="49" charset="-122"/>
              <a:ea typeface="黑体" panose="02010609060101010101" pitchFamily="49" charset="-122"/>
            </a:endParaRPr>
          </a:p>
          <a:p>
            <a:pPr lvl="1">
              <a:buSzPct val="70000"/>
              <a:buFont typeface="Wingdings" panose="05000000000000000000" pitchFamily="2" charset="2"/>
              <a:buChar char="Ø"/>
            </a:pPr>
            <a:r>
              <a:rPr lang="en-AU" altLang="zh-CN" b="1" dirty="0" smtClean="0">
                <a:latin typeface="Times New Roman" panose="02020603050405020304" pitchFamily="18" charset="0"/>
                <a:cs typeface="Times New Roman" panose="02020603050405020304" pitchFamily="18" charset="0"/>
              </a:rPr>
              <a:t>Occupancy</a:t>
            </a:r>
            <a:r>
              <a:rPr lang="en-AU" altLang="zh-CN" b="1" dirty="0" smtClean="0"/>
              <a:t> = “ ”</a:t>
            </a:r>
          </a:p>
          <a:p>
            <a:pPr>
              <a:spcBef>
                <a:spcPts val="1800"/>
              </a:spcBef>
            </a:pPr>
            <a:r>
              <a:rPr lang="zh-CN" altLang="en-US" sz="2400" b="1" u="sng" dirty="0" smtClean="0">
                <a:solidFill>
                  <a:srgbClr val="0000FF"/>
                </a:solidFill>
                <a:latin typeface="黑体" panose="02010609060101010101" pitchFamily="49" charset="-122"/>
                <a:ea typeface="黑体" panose="02010609060101010101" pitchFamily="49" charset="-122"/>
              </a:rPr>
              <a:t>不</a:t>
            </a:r>
            <a:r>
              <a:rPr lang="zh-CN" altLang="en-US" sz="2400" b="1" u="sng" dirty="0">
                <a:solidFill>
                  <a:srgbClr val="0000FF"/>
                </a:solidFill>
                <a:latin typeface="黑体" panose="02010609060101010101" pitchFamily="49" charset="-122"/>
                <a:ea typeface="黑体" panose="02010609060101010101" pitchFamily="49" charset="-122"/>
              </a:rPr>
              <a:t>一致</a:t>
            </a:r>
            <a:endParaRPr lang="en-AU" altLang="zh-CN" sz="2400" b="1" u="sng" dirty="0">
              <a:solidFill>
                <a:srgbClr val="0000FF"/>
              </a:solidFill>
              <a:latin typeface="黑体" panose="02010609060101010101" pitchFamily="49" charset="-122"/>
              <a:ea typeface="黑体" panose="02010609060101010101" pitchFamily="49" charset="-122"/>
            </a:endParaRPr>
          </a:p>
          <a:p>
            <a:pPr lvl="1">
              <a:buSzPct val="70000"/>
              <a:buFont typeface="Wingdings" panose="05000000000000000000" pitchFamily="2" charset="2"/>
              <a:buChar char="Ø"/>
            </a:pPr>
            <a:r>
              <a:rPr lang="en-AU" altLang="zh-CN" b="1" dirty="0">
                <a:latin typeface="Times New Roman" panose="02020603050405020304" pitchFamily="18" charset="0"/>
                <a:cs typeface="Times New Roman" panose="02020603050405020304" pitchFamily="18" charset="0"/>
              </a:rPr>
              <a:t>Age = “42” </a:t>
            </a:r>
            <a:r>
              <a:rPr lang="en-AU" altLang="zh-CN" b="1" dirty="0" smtClean="0">
                <a:latin typeface="Times New Roman" panose="02020603050405020304" pitchFamily="18" charset="0"/>
                <a:cs typeface="Times New Roman" panose="02020603050405020304" pitchFamily="18" charset="0"/>
              </a:rPr>
              <a:t> vs</a:t>
            </a:r>
            <a:r>
              <a:rPr lang="en-AU" altLang="zh-CN" b="1" dirty="0">
                <a:latin typeface="Times New Roman" panose="02020603050405020304" pitchFamily="18" charset="0"/>
                <a:cs typeface="Times New Roman" panose="02020603050405020304" pitchFamily="18" charset="0"/>
              </a:rPr>
              <a:t>. </a:t>
            </a:r>
            <a:r>
              <a:rPr lang="en-AU" altLang="zh-CN" b="1" dirty="0" smtClean="0">
                <a:latin typeface="Times New Roman" panose="02020603050405020304" pitchFamily="18" charset="0"/>
                <a:cs typeface="Times New Roman" panose="02020603050405020304" pitchFamily="18" charset="0"/>
              </a:rPr>
              <a:t> Birthday </a:t>
            </a:r>
            <a:r>
              <a:rPr lang="en-AU" altLang="zh-CN" b="1" dirty="0">
                <a:latin typeface="Times New Roman" panose="02020603050405020304" pitchFamily="18" charset="0"/>
                <a:cs typeface="Times New Roman" panose="02020603050405020304" pitchFamily="18" charset="0"/>
              </a:rPr>
              <a:t>= “01/09/1985</a:t>
            </a:r>
            <a:r>
              <a:rPr lang="en-AU" altLang="zh-CN" b="1" dirty="0" smtClean="0">
                <a:latin typeface="Times New Roman" panose="02020603050405020304" pitchFamily="18" charset="0"/>
                <a:cs typeface="Times New Roman" panose="02020603050405020304" pitchFamily="18" charset="0"/>
              </a:rPr>
              <a:t>”</a:t>
            </a:r>
          </a:p>
          <a:p>
            <a:pPr marL="228600" lvl="1">
              <a:spcBef>
                <a:spcPts val="1800"/>
              </a:spcBef>
              <a:buSzPct val="70000"/>
            </a:pPr>
            <a:r>
              <a:rPr lang="zh-CN" altLang="en-US" b="1" u="sng" dirty="0">
                <a:solidFill>
                  <a:srgbClr val="0000FF"/>
                </a:solidFill>
                <a:latin typeface="黑体" panose="02010609060101010101" pitchFamily="49" charset="-122"/>
                <a:ea typeface="黑体" panose="02010609060101010101" pitchFamily="49" charset="-122"/>
              </a:rPr>
              <a:t>含</a:t>
            </a:r>
            <a:r>
              <a:rPr lang="zh-CN" altLang="en-US" b="1" u="sng" dirty="0" smtClean="0">
                <a:solidFill>
                  <a:srgbClr val="0000FF"/>
                </a:solidFill>
                <a:latin typeface="黑体" panose="02010609060101010101" pitchFamily="49" charset="-122"/>
                <a:ea typeface="黑体" panose="02010609060101010101" pitchFamily="49" charset="-122"/>
              </a:rPr>
              <a:t>噪声</a:t>
            </a:r>
            <a:r>
              <a:rPr lang="en-US" altLang="zh-CN" b="1" u="sng" dirty="0" smtClean="0">
                <a:solidFill>
                  <a:srgbClr val="0000FF"/>
                </a:solidFill>
                <a:latin typeface="黑体" panose="02010609060101010101" pitchFamily="49" charset="-122"/>
                <a:ea typeface="黑体" panose="02010609060101010101" pitchFamily="49" charset="-122"/>
              </a:rPr>
              <a:t>(</a:t>
            </a:r>
            <a:r>
              <a:rPr lang="zh-CN" altLang="en-US" b="1" u="sng" dirty="0" smtClean="0">
                <a:solidFill>
                  <a:srgbClr val="0000FF"/>
                </a:solidFill>
                <a:latin typeface="黑体" panose="02010609060101010101" pitchFamily="49" charset="-122"/>
                <a:ea typeface="黑体" panose="02010609060101010101" pitchFamily="49" charset="-122"/>
              </a:rPr>
              <a:t>离群点</a:t>
            </a:r>
            <a:r>
              <a:rPr lang="en-US" altLang="zh-CN" b="1" u="sng" dirty="0" smtClean="0">
                <a:solidFill>
                  <a:srgbClr val="0000FF"/>
                </a:solidFill>
                <a:latin typeface="黑体" panose="02010609060101010101" pitchFamily="49" charset="-122"/>
                <a:ea typeface="黑体" panose="02010609060101010101" pitchFamily="49" charset="-122"/>
              </a:rPr>
              <a:t>)</a:t>
            </a:r>
          </a:p>
          <a:p>
            <a:pPr lvl="1">
              <a:buSzPct val="70000"/>
              <a:buFont typeface="Wingdings" panose="05000000000000000000" pitchFamily="2" charset="2"/>
              <a:buChar char="Ø"/>
            </a:pPr>
            <a:r>
              <a:rPr lang="en-AU" altLang="zh-CN" b="1" dirty="0">
                <a:latin typeface="Times New Roman" panose="02020603050405020304" pitchFamily="18" charset="0"/>
                <a:cs typeface="Times New Roman" panose="02020603050405020304" pitchFamily="18" charset="0"/>
              </a:rPr>
              <a:t>Salary = “-100</a:t>
            </a:r>
            <a:r>
              <a:rPr lang="en-AU" altLang="zh-CN" b="1" dirty="0" smtClean="0">
                <a:latin typeface="Times New Roman" panose="02020603050405020304" pitchFamily="18" charset="0"/>
                <a:cs typeface="Times New Roman" panose="02020603050405020304" pitchFamily="18" charset="0"/>
              </a:rPr>
              <a:t>”</a:t>
            </a:r>
          </a:p>
          <a:p>
            <a:pPr>
              <a:spcBef>
                <a:spcPts val="1800"/>
              </a:spcBef>
            </a:pPr>
            <a:r>
              <a:rPr lang="zh-CN" altLang="en-US" sz="2400" b="1" dirty="0">
                <a:latin typeface="黑体" panose="02010609060101010101" pitchFamily="49" charset="-122"/>
                <a:ea typeface="黑体" panose="02010609060101010101" pitchFamily="49" charset="-122"/>
              </a:rPr>
              <a:t>其它</a:t>
            </a:r>
            <a:endParaRPr lang="en-AU" altLang="zh-CN" sz="2400" b="1" dirty="0">
              <a:latin typeface="黑体" panose="02010609060101010101" pitchFamily="49" charset="-122"/>
              <a:ea typeface="黑体" panose="02010609060101010101" pitchFamily="49" charset="-122"/>
            </a:endParaRPr>
          </a:p>
          <a:p>
            <a:pPr lvl="1">
              <a:buSzPct val="7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冗余字段</a:t>
            </a:r>
            <a:endParaRPr lang="en-AU"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buSzPct val="70000"/>
              <a:buFont typeface="Wingdings" panose="05000000000000000000" pitchFamily="2" charset="2"/>
              <a:buChar char="Ø"/>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不平衡数据</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集</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buSzPct val="70000"/>
              <a:buFont typeface="Wingdings" panose="05000000000000000000" pitchFamily="2" charset="2"/>
              <a:buChar char="Ø"/>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其形式不适合数据挖掘模型的数据</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277086" y="27712"/>
            <a:ext cx="3805383"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数据清洗</a:t>
            </a:r>
            <a:endParaRPr lang="zh-CN" altLang="en-US" sz="3600" b="1" dirty="0">
              <a:latin typeface="黑体" panose="02010609060101010101" pitchFamily="49" charset="-122"/>
              <a:ea typeface="黑体" panose="02010609060101010101" pitchFamily="49" charset="-122"/>
            </a:endParaRPr>
          </a:p>
        </p:txBody>
      </p:sp>
      <p:sp>
        <p:nvSpPr>
          <p:cNvPr id="3" name="页脚占位符 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252530677"/>
      </p:ext>
    </p:extLst>
  </p:cSld>
  <p:clrMapOvr>
    <a:masterClrMapping/>
  </p:clrMapOvr>
  <p:transition>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5B6132-B421-4C4E-BD80-B95301CBE786}"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50</a:t>
            </a:fld>
            <a:endParaRPr lang="zh-CN" altLang="en-US"/>
          </a:p>
        </p:txBody>
      </p:sp>
      <p:pic>
        <p:nvPicPr>
          <p:cNvPr id="5" name="Picture 8"/>
          <p:cNvPicPr>
            <a:picLocks noChangeAspect="1" noChangeArrowheads="1"/>
          </p:cNvPicPr>
          <p:nvPr/>
        </p:nvPicPr>
        <p:blipFill>
          <a:blip r:embed="rId2"/>
          <a:srcRect/>
          <a:stretch>
            <a:fillRect/>
          </a:stretch>
        </p:blipFill>
        <p:spPr bwMode="auto">
          <a:xfrm>
            <a:off x="3548062" y="857020"/>
            <a:ext cx="2047875" cy="895350"/>
          </a:xfrm>
          <a:prstGeom prst="rect">
            <a:avLst/>
          </a:prstGeom>
          <a:noFill/>
          <a:ln w="9525">
            <a:noFill/>
            <a:miter lim="800000"/>
            <a:headEnd/>
            <a:tailEnd/>
          </a:ln>
          <a:effectLst/>
        </p:spPr>
      </p:pic>
      <p:pic>
        <p:nvPicPr>
          <p:cNvPr id="8" name="Picture 2"/>
          <p:cNvPicPr>
            <a:picLocks noChangeAspect="1" noChangeArrowheads="1"/>
          </p:cNvPicPr>
          <p:nvPr/>
        </p:nvPicPr>
        <p:blipFill rotWithShape="1">
          <a:blip r:embed="rId3"/>
          <a:srcRect b="58616"/>
          <a:stretch/>
        </p:blipFill>
        <p:spPr bwMode="auto">
          <a:xfrm>
            <a:off x="2352890" y="1839434"/>
            <a:ext cx="5867400" cy="861726"/>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3459430" y="4324024"/>
            <a:ext cx="4572000" cy="1921933"/>
          </a:xfrm>
          <a:prstGeom prst="rect">
            <a:avLst/>
          </a:prstGeom>
          <a:noFill/>
          <a:ln w="9525">
            <a:noFill/>
            <a:miter lim="800000"/>
            <a:headEnd/>
            <a:tailEnd/>
          </a:ln>
          <a:effectLst/>
        </p:spPr>
      </p:pic>
      <p:sp>
        <p:nvSpPr>
          <p:cNvPr id="10" name="文本框 9"/>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文本框 14"/>
          <p:cNvSpPr txBox="1"/>
          <p:nvPr/>
        </p:nvSpPr>
        <p:spPr>
          <a:xfrm>
            <a:off x="249769" y="2022411"/>
            <a:ext cx="3552496"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求梯度取零得到</a:t>
            </a:r>
            <a:r>
              <a:rPr lang="zh-CN" altLang="en-US" sz="2400" b="1" dirty="0" smtClean="0">
                <a:latin typeface="楷体" panose="02010609060101010101" pitchFamily="49" charset="-122"/>
                <a:ea typeface="楷体" panose="02010609060101010101" pitchFamily="49" charset="-122"/>
              </a:rPr>
              <a:t>驻点：</a:t>
            </a:r>
            <a:endParaRPr lang="zh-CN" altLang="en-US" sz="2400" b="1" dirty="0">
              <a:latin typeface="楷体" panose="02010609060101010101" pitchFamily="49" charset="-122"/>
              <a:ea typeface="楷体" panose="02010609060101010101" pitchFamily="49" charset="-122"/>
            </a:endParaRPr>
          </a:p>
        </p:txBody>
      </p:sp>
      <p:sp>
        <p:nvSpPr>
          <p:cNvPr id="16" name="文本框 15"/>
          <p:cNvSpPr txBox="1"/>
          <p:nvPr/>
        </p:nvSpPr>
        <p:spPr>
          <a:xfrm>
            <a:off x="277086" y="2993484"/>
            <a:ext cx="3552496" cy="461665"/>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分母忽略不计：</a:t>
            </a:r>
            <a:endParaRPr lang="zh-CN" altLang="en-US" sz="240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277086" y="4688300"/>
                <a:ext cx="3552496" cy="470000"/>
              </a:xfrm>
              <a:prstGeom prst="rect">
                <a:avLst/>
              </a:prstGeom>
              <a:noFill/>
            </p:spPr>
            <p:txBody>
              <a:bodyPr wrap="square" rtlCol="0">
                <a:spAutoFit/>
              </a:bodyPr>
              <a:lstStyle/>
              <a:p>
                <a:r>
                  <a:rPr lang="zh-CN" altLang="en-US" sz="2400" b="1" dirty="0" smtClean="0">
                    <a:latin typeface="楷体" panose="02010609060101010101" pitchFamily="49" charset="-122"/>
                    <a:ea typeface="楷体" panose="02010609060101010101" pitchFamily="49" charset="-122"/>
                  </a:rPr>
                  <a:t>等式两边同除</a:t>
                </a:r>
                <a14:m>
                  <m:oMath xmlns:m="http://schemas.openxmlformats.org/officeDocument/2006/math">
                    <m:sSup>
                      <m:sSupPr>
                        <m:ctrlPr>
                          <a:rPr lang="en-US" altLang="zh-CN" sz="2400" i="1" smtClean="0">
                            <a:latin typeface="Cambria Math" panose="02040503050406030204" pitchFamily="18" charset="0"/>
                            <a:ea typeface="楷体" panose="02010609060101010101" pitchFamily="49" charset="-122"/>
                          </a:rPr>
                        </m:ctrlPr>
                      </m:sSupPr>
                      <m:e>
                        <m:r>
                          <a:rPr lang="en-US" altLang="zh-CN" sz="2400" b="0" i="1" smtClean="0">
                            <a:latin typeface="Cambria Math" panose="02040503050406030204" pitchFamily="18" charset="0"/>
                            <a:ea typeface="楷体" panose="02010609060101010101" pitchFamily="49" charset="-122"/>
                          </a:rPr>
                          <m:t>𝑤</m:t>
                        </m:r>
                      </m:e>
                      <m:sup>
                        <m:r>
                          <a:rPr lang="en-US" altLang="zh-CN" sz="2400" b="0" i="1" smtClean="0">
                            <a:latin typeface="Cambria Math" panose="02040503050406030204" pitchFamily="18" charset="0"/>
                            <a:ea typeface="楷体" panose="02010609060101010101" pitchFamily="49" charset="-122"/>
                          </a:rPr>
                          <m:t>𝑡</m:t>
                        </m:r>
                      </m:sup>
                    </m:sSup>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𝑆</m:t>
                        </m:r>
                      </m:e>
                      <m:sub>
                        <m:r>
                          <a:rPr lang="en-US" altLang="zh-CN" sz="2400" b="0" i="1" smtClean="0">
                            <a:latin typeface="Cambria Math" panose="02040503050406030204" pitchFamily="18" charset="0"/>
                            <a:ea typeface="楷体" panose="02010609060101010101" pitchFamily="49" charset="-122"/>
                          </a:rPr>
                          <m:t>𝑤</m:t>
                        </m:r>
                      </m:sub>
                    </m:sSub>
                    <m:r>
                      <a:rPr lang="en-US" altLang="zh-CN" sz="2400" b="0" i="1" smtClean="0">
                        <a:latin typeface="Cambria Math" panose="02040503050406030204" pitchFamily="18" charset="0"/>
                        <a:ea typeface="楷体" panose="02010609060101010101" pitchFamily="49" charset="-122"/>
                      </a:rPr>
                      <m:t>𝑤</m:t>
                    </m:r>
                  </m:oMath>
                </a14:m>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277086" y="4688300"/>
                <a:ext cx="3552496" cy="470000"/>
              </a:xfrm>
              <a:prstGeom prst="rect">
                <a:avLst/>
              </a:prstGeom>
              <a:blipFill>
                <a:blip r:embed="rId6"/>
                <a:stretch>
                  <a:fillRect l="-2573" t="-14286" b="-23377"/>
                </a:stretch>
              </a:blipFill>
            </p:spPr>
            <p:txBody>
              <a:bodyPr/>
              <a:lstStyle/>
              <a:p>
                <a:r>
                  <a:rPr lang="zh-CN" altLang="en-US">
                    <a:noFill/>
                  </a:rPr>
                  <a:t> </a:t>
                </a:r>
              </a:p>
            </p:txBody>
          </p:sp>
        </mc:Fallback>
      </mc:AlternateContent>
      <p:pic>
        <p:nvPicPr>
          <p:cNvPr id="18" name="Picture 2"/>
          <p:cNvPicPr>
            <a:picLocks noChangeAspect="1" noChangeArrowheads="1"/>
          </p:cNvPicPr>
          <p:nvPr/>
        </p:nvPicPr>
        <p:blipFill rotWithShape="1">
          <a:blip r:embed="rId3"/>
          <a:srcRect t="39583"/>
          <a:stretch/>
        </p:blipFill>
        <p:spPr bwMode="auto">
          <a:xfrm>
            <a:off x="2404763" y="2805198"/>
            <a:ext cx="5867400" cy="1258032"/>
          </a:xfrm>
          <a:prstGeom prst="rect">
            <a:avLst/>
          </a:prstGeom>
          <a:noFill/>
          <a:ln w="9525">
            <a:noFill/>
            <a:miter lim="800000"/>
            <a:headEnd/>
            <a:tailEnd/>
          </a:ln>
          <a:effectLst/>
        </p:spPr>
      </p:pic>
      <p:grpSp>
        <p:nvGrpSpPr>
          <p:cNvPr id="22" name="组合 21"/>
          <p:cNvGrpSpPr/>
          <p:nvPr/>
        </p:nvGrpSpPr>
        <p:grpSpPr>
          <a:xfrm>
            <a:off x="7136086" y="5467019"/>
            <a:ext cx="1412327" cy="466536"/>
            <a:chOff x="7299752" y="5467019"/>
            <a:chExt cx="1412327" cy="466536"/>
          </a:xfrm>
        </p:grpSpPr>
        <p:cxnSp>
          <p:nvCxnSpPr>
            <p:cNvPr id="19" name="直接箭头连接符 18"/>
            <p:cNvCxnSpPr/>
            <p:nvPr/>
          </p:nvCxnSpPr>
          <p:spPr>
            <a:xfrm rot="10800000">
              <a:off x="7552925" y="5697852"/>
              <a:ext cx="4680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1"/>
            <p:cNvSpPr txBox="1"/>
            <p:nvPr/>
          </p:nvSpPr>
          <p:spPr>
            <a:xfrm>
              <a:off x="7911860" y="5467019"/>
              <a:ext cx="800219" cy="461665"/>
            </a:xfrm>
            <a:prstGeom prst="rect">
              <a:avLst/>
            </a:prstGeom>
            <a:noFill/>
          </p:spPr>
          <p:txBody>
            <a:bodyPr wrap="non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标量</a:t>
              </a:r>
            </a:p>
          </p:txBody>
        </p:sp>
        <p:sp>
          <p:nvSpPr>
            <p:cNvPr id="21" name="文本框 20"/>
            <p:cNvSpPr txBox="1"/>
            <p:nvPr/>
          </p:nvSpPr>
          <p:spPr>
            <a:xfrm>
              <a:off x="7299752" y="5471890"/>
              <a:ext cx="384869"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J</a:t>
              </a:r>
              <a:endParaRPr lang="zh-CN" altLang="en-US" sz="2400" dirty="0">
                <a:latin typeface="Times New Roman" panose="02020603050405020304" pitchFamily="18" charset="0"/>
                <a:cs typeface="Times New Roman" panose="02020603050405020304" pitchFamily="18" charset="0"/>
              </a:endParaRPr>
            </a:p>
          </p:txBody>
        </p:sp>
      </p:grpSp>
      <p:sp>
        <p:nvSpPr>
          <p:cNvPr id="13" name="页脚占位符 1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8349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E3C730-9693-4383-89D1-A12C3B101527}"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51</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948338716"/>
              </p:ext>
            </p:extLst>
          </p:nvPr>
        </p:nvGraphicFramePr>
        <p:xfrm>
          <a:off x="1366345" y="948221"/>
          <a:ext cx="1824789" cy="533400"/>
        </p:xfrm>
        <a:graphic>
          <a:graphicData uri="http://schemas.openxmlformats.org/presentationml/2006/ole">
            <mc:AlternateContent xmlns:mc="http://schemas.openxmlformats.org/markup-compatibility/2006">
              <mc:Choice xmlns:v="urn:schemas-microsoft-com:vml" Requires="v">
                <p:oleObj spid="_x0000_s24750" name="Equation" r:id="rId3" imgW="825500" imgH="241300" progId="Equation.3">
                  <p:embed/>
                </p:oleObj>
              </mc:Choice>
              <mc:Fallback>
                <p:oleObj name="Equation" r:id="rId3" imgW="825500" imgH="24130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345" y="948221"/>
                        <a:ext cx="1824789"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185745" y="990681"/>
            <a:ext cx="2194832" cy="461665"/>
          </a:xfrm>
          <a:prstGeom prst="rect">
            <a:avLst/>
          </a:prstGeom>
          <a:noFill/>
        </p:spPr>
        <p:txBody>
          <a:bodyPr wrap="none" rtlCol="0">
            <a:spAutoFit/>
          </a:bodyPr>
          <a:lstStyle/>
          <a:p>
            <a:r>
              <a:rPr lang="zh-CN" altLang="en-US" sz="2400" b="1" dirty="0" smtClean="0">
                <a:latin typeface="楷体" panose="02010609060101010101" pitchFamily="49" charset="-122"/>
                <a:ea typeface="楷体" panose="02010609060101010101" pitchFamily="49" charset="-122"/>
              </a:rPr>
              <a:t>特征向量问题</a:t>
            </a:r>
            <a:r>
              <a:rPr lang="en-AU" altLang="zh-CN" sz="2400" dirty="0" smtClean="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cxnSp>
        <p:nvCxnSpPr>
          <p:cNvPr id="8" name="直接箭头连接符 7"/>
          <p:cNvCxnSpPr/>
          <p:nvPr/>
        </p:nvCxnSpPr>
        <p:spPr>
          <a:xfrm rot="10800000">
            <a:off x="3271345" y="1206025"/>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noChangeArrowheads="1"/>
          </p:cNvPicPr>
          <p:nvPr/>
        </p:nvPicPr>
        <p:blipFill>
          <a:blip r:embed="rId5"/>
          <a:srcRect/>
          <a:stretch>
            <a:fillRect/>
          </a:stretch>
        </p:blipFill>
        <p:spPr bwMode="auto">
          <a:xfrm>
            <a:off x="2505075" y="4967149"/>
            <a:ext cx="4981575" cy="1219200"/>
          </a:xfrm>
          <a:prstGeom prst="rect">
            <a:avLst/>
          </a:prstGeom>
          <a:noFill/>
          <a:ln w="9525">
            <a:noFill/>
            <a:miter lim="800000"/>
            <a:headEnd/>
            <a:tailEnd/>
          </a:ln>
          <a:effectLst/>
        </p:spPr>
      </p:pic>
      <p:graphicFrame>
        <p:nvGraphicFramePr>
          <p:cNvPr id="5" name="对象 4"/>
          <p:cNvGraphicFramePr>
            <a:graphicFrameLocks noChangeAspect="1"/>
          </p:cNvGraphicFramePr>
          <p:nvPr>
            <p:extLst>
              <p:ext uri="{D42A27DB-BD31-4B8C-83A1-F6EECF244321}">
                <p14:modId xmlns:p14="http://schemas.microsoft.com/office/powerpoint/2010/main" val="3497720327"/>
              </p:ext>
            </p:extLst>
          </p:nvPr>
        </p:nvGraphicFramePr>
        <p:xfrm>
          <a:off x="1771040" y="1831066"/>
          <a:ext cx="5850193" cy="2774499"/>
        </p:xfrm>
        <a:graphic>
          <a:graphicData uri="http://schemas.openxmlformats.org/presentationml/2006/ole">
            <mc:AlternateContent xmlns:mc="http://schemas.openxmlformats.org/markup-compatibility/2006">
              <mc:Choice xmlns:v="urn:schemas-microsoft-com:vml" Requires="v">
                <p:oleObj spid="_x0000_s24751" name="Equation" r:id="rId6" imgW="2463800" imgH="1168400" progId="Equation.3">
                  <p:embed/>
                </p:oleObj>
              </mc:Choice>
              <mc:Fallback>
                <p:oleObj name="Equation" r:id="rId6" imgW="2463800" imgH="1168400" progId="Equation.3">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040" y="1831066"/>
                        <a:ext cx="5850193" cy="27744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箭头连接符 9"/>
          <p:cNvCxnSpPr/>
          <p:nvPr/>
        </p:nvCxnSpPr>
        <p:spPr>
          <a:xfrm rot="10800000">
            <a:off x="4350608" y="2786486"/>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1"/>
          <p:cNvSpPr txBox="1"/>
          <p:nvPr/>
        </p:nvSpPr>
        <p:spPr>
          <a:xfrm>
            <a:off x="5258418" y="2555653"/>
            <a:ext cx="800219" cy="461665"/>
          </a:xfrm>
          <a:prstGeom prst="rect">
            <a:avLst/>
          </a:prstGeom>
          <a:noFill/>
        </p:spPr>
        <p:txBody>
          <a:bodyPr wrap="non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标量</a:t>
            </a:r>
          </a:p>
        </p:txBody>
      </p:sp>
      <p:pic>
        <p:nvPicPr>
          <p:cNvPr id="12" name="Picture 8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382" y="4868565"/>
            <a:ext cx="9239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12"/>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3.5.2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线性判别分析</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4" name="页脚占位符 13"/>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4067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31C524-27EC-4D58-BEA2-122E517E0206}"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52</a:t>
            </a:fld>
            <a:endParaRPr lang="zh-CN" altLang="en-US"/>
          </a:p>
        </p:txBody>
      </p:sp>
      <p:sp>
        <p:nvSpPr>
          <p:cNvPr id="5" name="矩形 4"/>
          <p:cNvSpPr/>
          <p:nvPr/>
        </p:nvSpPr>
        <p:spPr>
          <a:xfrm>
            <a:off x="436180" y="815770"/>
            <a:ext cx="8413531" cy="4524315"/>
          </a:xfrm>
          <a:prstGeom prst="rect">
            <a:avLst/>
          </a:prstGeom>
        </p:spPr>
        <p:txBody>
          <a:bodyPr wrap="squar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单</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选题</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以下</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关于数据预处理的描述正确的是：</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需要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借助领域知识</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核心</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内容就是缺失数据填充</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数据</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挖掘工作的基础性工作</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靠标准化算法自动处理</a:t>
            </a:r>
          </a:p>
          <a:p>
            <a:endParaRPr lang="en-US" altLang="zh-CN" sz="2400" b="1" dirty="0" smtClean="0"/>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关于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离群点的判定：</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看其与近邻的平均距离</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看其与近邻的最大距离</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需要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考虑相对距离因素</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主要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靠</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感觉</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zh-CN" altLang="en-US" sz="3600" b="1" dirty="0" smtClean="0">
                <a:latin typeface="黑体" panose="02010609060101010101" pitchFamily="49" charset="-122"/>
                <a:ea typeface="黑体" panose="02010609060101010101" pitchFamily="49" charset="-122"/>
                <a:cs typeface="Times New Roman" panose="02020603050405020304" pitchFamily="18" charset="0"/>
              </a:rPr>
              <a:t>测试题</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373321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DC833E-A6F0-429C-8585-430A21DB7902}"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53</a:t>
            </a:fld>
            <a:endParaRPr lang="zh-CN" altLang="en-US"/>
          </a:p>
        </p:txBody>
      </p:sp>
      <p:sp>
        <p:nvSpPr>
          <p:cNvPr id="5" name="矩形 4"/>
          <p:cNvSpPr/>
          <p:nvPr/>
        </p:nvSpPr>
        <p:spPr>
          <a:xfrm>
            <a:off x="400049" y="794745"/>
            <a:ext cx="8344557" cy="5632311"/>
          </a:xfrm>
          <a:prstGeom prst="rect">
            <a:avLst/>
          </a:prstGeom>
        </p:spPr>
        <p:txBody>
          <a:bodyPr wrap="square">
            <a:spAutoFit/>
          </a:bodyPr>
          <a:lstStyle/>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按</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 B, C, 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打分的考试成绩数据属于：</a:t>
            </a:r>
          </a:p>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数值</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型（连续）</a:t>
            </a:r>
          </a:p>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数值</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型（离散）</a:t>
            </a:r>
          </a:p>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序数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Ordinal</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标称</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Nominal</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a:p>
            <a:pPr algn="just"/>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E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字符</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4.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特征选择</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与特征提取的关系是：</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特征提取</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包含特征选择</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特征选择</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包含特征提取</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一码事</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，说法不同而已</a:t>
            </a: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D It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is like comparing apples and oranges.</a:t>
            </a:r>
          </a:p>
          <a:p>
            <a:pPr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判断题：熵</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衡量的是系统的不确定性，熵值越大（接近于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）说明系统的不确定性越</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低。</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277086" y="27712"/>
            <a:ext cx="5279164" cy="646331"/>
          </a:xfrm>
          <a:prstGeom prst="rect">
            <a:avLst/>
          </a:prstGeom>
          <a:noFill/>
        </p:spPr>
        <p:txBody>
          <a:bodyPr wrap="square" rtlCol="0">
            <a:spAutoFit/>
          </a:bodyPr>
          <a:lstStyle/>
          <a:p>
            <a:pPr>
              <a:spcBef>
                <a:spcPts val="1800"/>
              </a:spcBef>
              <a:buSzPct val="70000"/>
            </a:pPr>
            <a:r>
              <a:rPr lang="zh-CN" altLang="en-US" sz="3600" b="1" dirty="0" smtClean="0">
                <a:latin typeface="黑体" panose="02010609060101010101" pitchFamily="49" charset="-122"/>
                <a:ea typeface="黑体" panose="02010609060101010101" pitchFamily="49" charset="-122"/>
                <a:cs typeface="Times New Roman" panose="02020603050405020304" pitchFamily="18" charset="0"/>
              </a:rPr>
              <a:t>测试题</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页脚占位符 6"/>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8105056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673092-AECF-4C18-B07E-94E3D32169E3}" type="datetime1">
              <a:rPr lang="zh-CN" altLang="en-US" smtClean="0"/>
              <a:t>2021/9/15</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6</a:t>
            </a:fld>
            <a:endParaRPr lang="zh-CN" altLang="en-US"/>
          </a:p>
        </p:txBody>
      </p:sp>
      <p:sp>
        <p:nvSpPr>
          <p:cNvPr id="7" name="内容占位符 2"/>
          <p:cNvSpPr txBox="1">
            <a:spLocks/>
          </p:cNvSpPr>
          <p:nvPr/>
        </p:nvSpPr>
        <p:spPr>
          <a:xfrm>
            <a:off x="424873" y="847190"/>
            <a:ext cx="8340436" cy="5616672"/>
          </a:xfrm>
          <a:prstGeom prst="rect">
            <a:avLst/>
          </a:prstGeom>
        </p:spPr>
        <p:txBody>
          <a:bodyPr>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spcBef>
                <a:spcPts val="1800"/>
              </a:spcBef>
            </a:pPr>
            <a:r>
              <a:rPr lang="zh-CN" altLang="en-US" sz="8600" b="1" dirty="0" smtClean="0">
                <a:latin typeface="黑体" panose="02010609060101010101" pitchFamily="49" charset="-122"/>
                <a:ea typeface="黑体" panose="02010609060101010101" pitchFamily="49" charset="-122"/>
              </a:rPr>
              <a:t>缺失</a:t>
            </a:r>
            <a:r>
              <a:rPr lang="zh-CN" altLang="en-US" sz="8600" b="1" dirty="0">
                <a:latin typeface="黑体" panose="02010609060101010101" pitchFamily="49" charset="-122"/>
                <a:ea typeface="黑体" panose="02010609060101010101" pitchFamily="49" charset="-122"/>
              </a:rPr>
              <a:t>值产生的原因</a:t>
            </a:r>
            <a:endParaRPr lang="en-US" altLang="zh-CN" sz="8600" b="1" dirty="0">
              <a:latin typeface="黑体" panose="02010609060101010101" pitchFamily="49" charset="-122"/>
              <a:ea typeface="黑体" panose="02010609060101010101" pitchFamily="49" charset="-122"/>
            </a:endParaRPr>
          </a:p>
          <a:p>
            <a:pPr marL="590400" algn="just">
              <a:lnSpc>
                <a:spcPct val="120000"/>
              </a:lnSpc>
              <a:buSzPct val="70000"/>
              <a:buFont typeface="Wingdings" panose="05000000000000000000" pitchFamily="2" charset="2"/>
              <a:buChar char="Ø"/>
            </a:pPr>
            <a:r>
              <a:rPr lang="zh-CN" altLang="en-US" sz="7400" b="1" u="sng" dirty="0">
                <a:solidFill>
                  <a:srgbClr val="0000FF"/>
                </a:solidFill>
                <a:latin typeface="楷体" panose="02010609060101010101" pitchFamily="49" charset="-122"/>
                <a:ea typeface="楷体" panose="02010609060101010101" pitchFamily="49" charset="-122"/>
              </a:rPr>
              <a:t>机械</a:t>
            </a:r>
            <a:r>
              <a:rPr lang="zh-CN" altLang="en-US" sz="7400" b="1" u="sng" dirty="0" smtClean="0">
                <a:solidFill>
                  <a:srgbClr val="0000FF"/>
                </a:solidFill>
                <a:latin typeface="楷体" panose="02010609060101010101" pitchFamily="49" charset="-122"/>
                <a:ea typeface="楷体" panose="02010609060101010101" pitchFamily="49" charset="-122"/>
              </a:rPr>
              <a:t>原因</a:t>
            </a:r>
            <a:r>
              <a:rPr lang="zh-CN" altLang="en-US" sz="7400" b="1" dirty="0" smtClean="0">
                <a:latin typeface="楷体" panose="02010609060101010101" pitchFamily="49" charset="-122"/>
                <a:ea typeface="楷体" panose="02010609060101010101" pitchFamily="49" charset="-122"/>
              </a:rPr>
              <a:t>：</a:t>
            </a:r>
            <a:r>
              <a:rPr lang="zh-CN" altLang="en-US" sz="7400" b="1" dirty="0">
                <a:latin typeface="楷体" panose="02010609060101010101" pitchFamily="49" charset="-122"/>
                <a:ea typeface="楷体" panose="02010609060101010101" pitchFamily="49" charset="-122"/>
              </a:rPr>
              <a:t>由于机械原因导致的数据收集或保存的失败造成的数据</a:t>
            </a:r>
            <a:r>
              <a:rPr lang="zh-CN" altLang="en-US" sz="7400" b="1" dirty="0" smtClean="0">
                <a:latin typeface="楷体" panose="02010609060101010101" pitchFamily="49" charset="-122"/>
                <a:ea typeface="楷体" panose="02010609060101010101" pitchFamily="49" charset="-122"/>
              </a:rPr>
              <a:t>缺失</a:t>
            </a:r>
            <a:endParaRPr lang="en-US" altLang="zh-CN" sz="7400" b="1" dirty="0" smtClean="0">
              <a:latin typeface="楷体" panose="02010609060101010101" pitchFamily="49" charset="-122"/>
              <a:ea typeface="楷体" panose="02010609060101010101" pitchFamily="49" charset="-122"/>
            </a:endParaRPr>
          </a:p>
          <a:p>
            <a:pPr marL="590400" algn="just">
              <a:lnSpc>
                <a:spcPct val="120000"/>
              </a:lnSpc>
              <a:buSzPct val="70000"/>
              <a:buFont typeface="Wingdings" panose="05000000000000000000" pitchFamily="2" charset="2"/>
              <a:buChar char="Ø"/>
            </a:pPr>
            <a:r>
              <a:rPr lang="zh-CN" altLang="en-US" sz="7400" b="1" u="sng" dirty="0" smtClean="0">
                <a:solidFill>
                  <a:srgbClr val="0000FF"/>
                </a:solidFill>
                <a:latin typeface="楷体" panose="02010609060101010101" pitchFamily="49" charset="-122"/>
                <a:ea typeface="楷体" panose="02010609060101010101" pitchFamily="49" charset="-122"/>
              </a:rPr>
              <a:t>人为原因</a:t>
            </a:r>
            <a:r>
              <a:rPr lang="zh-CN" altLang="en-US" sz="7400" b="1" dirty="0" smtClean="0">
                <a:latin typeface="楷体" panose="02010609060101010101" pitchFamily="49" charset="-122"/>
                <a:ea typeface="楷体" panose="02010609060101010101" pitchFamily="49" charset="-122"/>
              </a:rPr>
              <a:t>：</a:t>
            </a:r>
            <a:r>
              <a:rPr lang="zh-CN" altLang="en-US" sz="7400" b="1" dirty="0">
                <a:latin typeface="楷体" panose="02010609060101010101" pitchFamily="49" charset="-122"/>
                <a:ea typeface="楷体" panose="02010609060101010101" pitchFamily="49" charset="-122"/>
              </a:rPr>
              <a:t>由于人的主观失误、历史局限或有意隐瞒造成的数据</a:t>
            </a:r>
            <a:r>
              <a:rPr lang="zh-CN" altLang="en-US" sz="7400" b="1" dirty="0" smtClean="0">
                <a:latin typeface="楷体" panose="02010609060101010101" pitchFamily="49" charset="-122"/>
                <a:ea typeface="楷体" panose="02010609060101010101" pitchFamily="49" charset="-122"/>
              </a:rPr>
              <a:t>缺失</a:t>
            </a:r>
            <a:endParaRPr lang="en-AU" altLang="zh-CN" sz="7400" b="1" dirty="0" smtClean="0">
              <a:latin typeface="楷体" panose="02010609060101010101" pitchFamily="49" charset="-122"/>
              <a:ea typeface="楷体" panose="02010609060101010101" pitchFamily="49" charset="-122"/>
            </a:endParaRPr>
          </a:p>
          <a:p>
            <a:pPr algn="just">
              <a:lnSpc>
                <a:spcPct val="110000"/>
              </a:lnSpc>
              <a:spcBef>
                <a:spcPts val="1800"/>
              </a:spcBef>
            </a:pPr>
            <a:r>
              <a:rPr lang="zh-CN" altLang="en-US" sz="8600" b="1" dirty="0">
                <a:latin typeface="黑体" panose="02010609060101010101" pitchFamily="49" charset="-122"/>
                <a:ea typeface="黑体" panose="02010609060101010101" pitchFamily="49" charset="-122"/>
              </a:rPr>
              <a:t>缺失值的类型</a:t>
            </a:r>
            <a:endParaRPr lang="en-US" altLang="zh-CN" sz="8600" b="1" dirty="0">
              <a:latin typeface="黑体" panose="02010609060101010101" pitchFamily="49" charset="-122"/>
              <a:ea typeface="黑体" panose="02010609060101010101" pitchFamily="49" charset="-122"/>
            </a:endParaRPr>
          </a:p>
          <a:p>
            <a:pPr marL="590400" algn="just">
              <a:lnSpc>
                <a:spcPct val="120000"/>
              </a:lnSpc>
              <a:buSzPct val="70000"/>
              <a:buFont typeface="Wingdings" panose="05000000000000000000" pitchFamily="2" charset="2"/>
              <a:buChar char="Ø"/>
            </a:pPr>
            <a:r>
              <a:rPr lang="zh-CN" altLang="en-US" sz="7400" b="1" u="sng" dirty="0">
                <a:solidFill>
                  <a:srgbClr val="0000FF"/>
                </a:solidFill>
                <a:latin typeface="楷体" panose="02010609060101010101" pitchFamily="49" charset="-122"/>
                <a:ea typeface="楷体" panose="02010609060101010101" pitchFamily="49" charset="-122"/>
              </a:rPr>
              <a:t>完全随机缺失</a:t>
            </a:r>
            <a:r>
              <a:rPr lang="en-US" altLang="zh-CN" sz="7400" b="1" u="sng" dirty="0">
                <a:solidFill>
                  <a:srgbClr val="0000FF"/>
                </a:solidFill>
                <a:latin typeface="楷体" panose="02010609060101010101" pitchFamily="49" charset="-122"/>
                <a:ea typeface="楷体" panose="02010609060101010101" pitchFamily="49" charset="-122"/>
              </a:rPr>
              <a:t>(MCAR)</a:t>
            </a:r>
            <a:r>
              <a:rPr lang="zh-CN" altLang="en-US" sz="7400" b="1" dirty="0" smtClean="0">
                <a:latin typeface="楷体" panose="02010609060101010101" pitchFamily="49" charset="-122"/>
                <a:ea typeface="楷体" panose="02010609060101010101" pitchFamily="49" charset="-122"/>
              </a:rPr>
              <a:t>：</a:t>
            </a:r>
            <a:r>
              <a:rPr lang="zh-CN" altLang="en-US" sz="7400" b="1" dirty="0">
                <a:latin typeface="楷体" panose="02010609060101010101" pitchFamily="49" charset="-122"/>
                <a:ea typeface="楷体" panose="02010609060101010101" pitchFamily="49" charset="-122"/>
              </a:rPr>
              <a:t>变量缺失值发生的可能性与其他变量无关也与该变量自身</a:t>
            </a:r>
            <a:r>
              <a:rPr lang="zh-CN" altLang="en-US" sz="7400" b="1" dirty="0" smtClean="0">
                <a:latin typeface="楷体" panose="02010609060101010101" pitchFamily="49" charset="-122"/>
                <a:ea typeface="楷体" panose="02010609060101010101" pitchFamily="49" charset="-122"/>
              </a:rPr>
              <a:t>无关</a:t>
            </a:r>
            <a:endParaRPr lang="en-US" altLang="zh-CN" sz="7400" b="1" dirty="0" smtClean="0">
              <a:latin typeface="楷体" panose="02010609060101010101" pitchFamily="49" charset="-122"/>
              <a:ea typeface="楷体" panose="02010609060101010101" pitchFamily="49" charset="-122"/>
            </a:endParaRPr>
          </a:p>
          <a:p>
            <a:pPr marL="590400" algn="just">
              <a:lnSpc>
                <a:spcPct val="120000"/>
              </a:lnSpc>
              <a:buSzPct val="70000"/>
              <a:buFont typeface="Wingdings" panose="05000000000000000000" pitchFamily="2" charset="2"/>
              <a:buChar char="Ø"/>
            </a:pPr>
            <a:r>
              <a:rPr lang="zh-CN" altLang="en-US" sz="7400" b="1" u="sng" dirty="0" smtClean="0">
                <a:solidFill>
                  <a:srgbClr val="0000FF"/>
                </a:solidFill>
                <a:latin typeface="楷体" panose="02010609060101010101" pitchFamily="49" charset="-122"/>
                <a:ea typeface="楷体" panose="02010609060101010101" pitchFamily="49" charset="-122"/>
              </a:rPr>
              <a:t>随机</a:t>
            </a:r>
            <a:r>
              <a:rPr lang="zh-CN" altLang="en-US" sz="7400" b="1" u="sng" dirty="0">
                <a:solidFill>
                  <a:srgbClr val="0000FF"/>
                </a:solidFill>
                <a:latin typeface="楷体" panose="02010609060101010101" pitchFamily="49" charset="-122"/>
                <a:ea typeface="楷体" panose="02010609060101010101" pitchFamily="49" charset="-122"/>
              </a:rPr>
              <a:t>缺失</a:t>
            </a:r>
            <a:r>
              <a:rPr lang="en-US" altLang="zh-CN" sz="7400" b="1" u="sng" dirty="0">
                <a:solidFill>
                  <a:srgbClr val="0000FF"/>
                </a:solidFill>
                <a:latin typeface="楷体" panose="02010609060101010101" pitchFamily="49" charset="-122"/>
                <a:ea typeface="楷体" panose="02010609060101010101" pitchFamily="49" charset="-122"/>
              </a:rPr>
              <a:t>(MAR)</a:t>
            </a:r>
            <a:r>
              <a:rPr lang="zh-CN" altLang="en-US" sz="7400" b="1" dirty="0">
                <a:latin typeface="楷体" panose="02010609060101010101" pitchFamily="49" charset="-122"/>
                <a:ea typeface="楷体" panose="02010609060101010101" pitchFamily="49" charset="-122"/>
              </a:rPr>
              <a:t>：某变量出现缺失值的可能性依赖于</a:t>
            </a:r>
            <a:r>
              <a:rPr lang="zh-CN" altLang="en-US" sz="7400" b="1" dirty="0" smtClean="0">
                <a:latin typeface="楷体" panose="02010609060101010101" pitchFamily="49" charset="-122"/>
                <a:ea typeface="楷体" panose="02010609060101010101" pitchFamily="49" charset="-122"/>
              </a:rPr>
              <a:t>其他变量</a:t>
            </a:r>
            <a:endParaRPr lang="en-US" altLang="zh-CN" sz="7400" b="1" dirty="0">
              <a:latin typeface="楷体" panose="02010609060101010101" pitchFamily="49" charset="-122"/>
              <a:ea typeface="楷体" panose="02010609060101010101" pitchFamily="49" charset="-122"/>
            </a:endParaRPr>
          </a:p>
          <a:p>
            <a:pPr marL="590400" algn="just">
              <a:lnSpc>
                <a:spcPct val="120000"/>
              </a:lnSpc>
              <a:buSzPct val="70000"/>
              <a:buFont typeface="Wingdings" panose="05000000000000000000" pitchFamily="2" charset="2"/>
              <a:buChar char="Ø"/>
            </a:pPr>
            <a:r>
              <a:rPr lang="zh-CN" altLang="en-US" sz="7400" b="1" u="sng" dirty="0">
                <a:solidFill>
                  <a:srgbClr val="0000FF"/>
                </a:solidFill>
                <a:latin typeface="楷体" panose="02010609060101010101" pitchFamily="49" charset="-122"/>
                <a:ea typeface="楷体" panose="02010609060101010101" pitchFamily="49" charset="-122"/>
              </a:rPr>
              <a:t>完全非随机缺失</a:t>
            </a:r>
            <a:r>
              <a:rPr lang="en-US" altLang="zh-CN" sz="7400" b="1" u="sng" dirty="0">
                <a:solidFill>
                  <a:srgbClr val="0000FF"/>
                </a:solidFill>
                <a:latin typeface="楷体" panose="02010609060101010101" pitchFamily="49" charset="-122"/>
                <a:ea typeface="楷体" panose="02010609060101010101" pitchFamily="49" charset="-122"/>
              </a:rPr>
              <a:t>(MANR)</a:t>
            </a:r>
            <a:r>
              <a:rPr lang="zh-CN" altLang="en-US" sz="7400" b="1" dirty="0">
                <a:latin typeface="楷体" panose="02010609060101010101" pitchFamily="49" charset="-122"/>
                <a:ea typeface="楷体" panose="02010609060101010101" pitchFamily="49" charset="-122"/>
              </a:rPr>
              <a:t>：某变量出现缺失值的可能性只与自身相关</a:t>
            </a:r>
            <a:endParaRPr lang="en-AU" altLang="zh-CN" sz="7400" b="1" dirty="0">
              <a:latin typeface="楷体" panose="02010609060101010101" pitchFamily="49" charset="-122"/>
              <a:ea typeface="楷体" panose="02010609060101010101" pitchFamily="49" charset="-122"/>
            </a:endParaRPr>
          </a:p>
        </p:txBody>
      </p:sp>
      <p:sp>
        <p:nvSpPr>
          <p:cNvPr id="9" name="文本框 8"/>
          <p:cNvSpPr txBox="1"/>
          <p:nvPr/>
        </p:nvSpPr>
        <p:spPr>
          <a:xfrm>
            <a:off x="277086" y="27712"/>
            <a:ext cx="3805383"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数据清洗</a:t>
            </a:r>
            <a:endParaRPr lang="zh-CN" altLang="en-US" sz="3600" b="1" dirty="0">
              <a:latin typeface="黑体" panose="02010609060101010101" pitchFamily="49" charset="-122"/>
              <a:ea typeface="黑体" panose="02010609060101010101" pitchFamily="49" charset="-122"/>
            </a:endParaRPr>
          </a:p>
        </p:txBody>
      </p:sp>
      <p:sp>
        <p:nvSpPr>
          <p:cNvPr id="3" name="页脚占位符 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1935459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424873" y="847190"/>
            <a:ext cx="8340436" cy="570139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spcBef>
                <a:spcPts val="1800"/>
              </a:spcBef>
            </a:pPr>
            <a:r>
              <a:rPr lang="zh-CN" altLang="en-US" b="1" dirty="0" smtClean="0"/>
              <a:t>缺失</a:t>
            </a:r>
            <a:r>
              <a:rPr lang="zh-CN" altLang="en-US" b="1" dirty="0"/>
              <a:t>值的处理</a:t>
            </a:r>
            <a:r>
              <a:rPr lang="zh-CN" altLang="en-US" b="1" dirty="0" smtClean="0"/>
              <a:t>方法</a:t>
            </a:r>
            <a:endParaRPr lang="en-US" altLang="zh-CN" b="1" dirty="0" smtClean="0"/>
          </a:p>
          <a:p>
            <a:pPr marL="504000" algn="just">
              <a:lnSpc>
                <a:spcPct val="110000"/>
              </a:lnSpc>
              <a:spcBef>
                <a:spcPts val="600"/>
              </a:spcBef>
              <a:buFont typeface="Wingdings" panose="05000000000000000000" pitchFamily="2" charset="2"/>
              <a:buChar char="Ø"/>
            </a:pPr>
            <a:r>
              <a:rPr lang="zh-CN" altLang="en-US" sz="2600" b="1" dirty="0">
                <a:latin typeface="楷体" panose="02010609060101010101" pitchFamily="49" charset="-122"/>
                <a:ea typeface="楷体" panose="02010609060101010101" pitchFamily="49" charset="-122"/>
              </a:rPr>
              <a:t>删除含有缺失值的个案 </a:t>
            </a:r>
            <a:r>
              <a:rPr lang="en-US" altLang="zh-CN" sz="2600" b="1" dirty="0" smtClean="0">
                <a:latin typeface="楷体" panose="02010609060101010101" pitchFamily="49" charset="-122"/>
                <a:ea typeface="楷体" panose="02010609060101010101" pitchFamily="49" charset="-122"/>
              </a:rPr>
              <a:t>:</a:t>
            </a:r>
            <a:r>
              <a:rPr lang="zh-CN" altLang="en-US" sz="2600" b="1" dirty="0" smtClean="0">
                <a:latin typeface="楷体" panose="02010609060101010101" pitchFamily="49" charset="-122"/>
                <a:ea typeface="楷体" panose="02010609060101010101" pitchFamily="49" charset="-122"/>
              </a:rPr>
              <a:t>简单</a:t>
            </a:r>
            <a:r>
              <a:rPr lang="zh-CN" altLang="en-US" sz="2600" b="1" dirty="0">
                <a:latin typeface="楷体" panose="02010609060101010101" pitchFamily="49" charset="-122"/>
                <a:ea typeface="楷体" panose="02010609060101010101" pitchFamily="49" charset="-122"/>
              </a:rPr>
              <a:t>删除法和权重</a:t>
            </a:r>
            <a:r>
              <a:rPr lang="zh-CN" altLang="en-US" sz="2600" b="1" dirty="0" smtClean="0">
                <a:latin typeface="楷体" panose="02010609060101010101" pitchFamily="49" charset="-122"/>
                <a:ea typeface="楷体" panose="02010609060101010101" pitchFamily="49" charset="-122"/>
              </a:rPr>
              <a:t>法</a:t>
            </a:r>
            <a:endParaRPr lang="en-US" altLang="zh-CN" sz="2600" b="1" dirty="0" smtClean="0">
              <a:latin typeface="楷体" panose="02010609060101010101" pitchFamily="49" charset="-122"/>
              <a:ea typeface="楷体" panose="02010609060101010101" pitchFamily="49" charset="-122"/>
            </a:endParaRPr>
          </a:p>
          <a:p>
            <a:pPr marL="504000" algn="just">
              <a:lnSpc>
                <a:spcPct val="110000"/>
              </a:lnSpc>
              <a:spcBef>
                <a:spcPts val="1200"/>
              </a:spcBef>
              <a:buFont typeface="Wingdings" panose="05000000000000000000" pitchFamily="2" charset="2"/>
              <a:buChar char="Ø"/>
            </a:pPr>
            <a:r>
              <a:rPr lang="zh-CN" altLang="en-US" sz="2600" b="1" dirty="0" smtClean="0">
                <a:latin typeface="楷体" panose="02010609060101010101" pitchFamily="49" charset="-122"/>
                <a:ea typeface="楷体" panose="02010609060101010101" pitchFamily="49" charset="-122"/>
              </a:rPr>
              <a:t>缺失值插补</a:t>
            </a:r>
            <a:endParaRPr lang="en-US" altLang="zh-CN" sz="2600" b="1" dirty="0" smtClean="0">
              <a:latin typeface="楷体" panose="02010609060101010101" pitchFamily="49" charset="-122"/>
              <a:ea typeface="楷体" panose="02010609060101010101" pitchFamily="49" charset="-122"/>
            </a:endParaRPr>
          </a:p>
          <a:p>
            <a:pPr marL="864000" indent="-342900" algn="just">
              <a:lnSpc>
                <a:spcPct val="110000"/>
              </a:lnSpc>
              <a:spcBef>
                <a:spcPts val="600"/>
              </a:spcBef>
              <a:buFont typeface="Wingdings" panose="05000000000000000000" pitchFamily="2" charset="2"/>
              <a:buChar char="ü"/>
            </a:pPr>
            <a:r>
              <a:rPr lang="zh-CN" altLang="en-US" sz="2600" b="1" u="sng" dirty="0" smtClean="0">
                <a:solidFill>
                  <a:srgbClr val="0000FF"/>
                </a:solidFill>
                <a:latin typeface="楷体" panose="02010609060101010101" pitchFamily="49" charset="-122"/>
                <a:ea typeface="楷体" panose="02010609060101010101" pitchFamily="49" charset="-122"/>
              </a:rPr>
              <a:t>均值插补</a:t>
            </a:r>
            <a:r>
              <a:rPr lang="zh-CN" altLang="en-US" sz="2600" b="1" dirty="0" smtClean="0">
                <a:latin typeface="楷体" panose="02010609060101010101" pitchFamily="49" charset="-122"/>
                <a:ea typeface="楷体" panose="02010609060101010101" pitchFamily="49" charset="-122"/>
              </a:rPr>
              <a:t>：如果缺失值是定距型的，就以该属性存在值的平均值来插补缺失的值；如果缺失值是非定距型的，用该属性的众数来补齐缺失的值。</a:t>
            </a:r>
            <a:endParaRPr lang="en-US" altLang="zh-CN" sz="2600" b="1" dirty="0" smtClean="0">
              <a:latin typeface="楷体" panose="02010609060101010101" pitchFamily="49" charset="-122"/>
              <a:ea typeface="楷体" panose="02010609060101010101" pitchFamily="49" charset="-122"/>
            </a:endParaRPr>
          </a:p>
          <a:p>
            <a:pPr marL="864000" indent="-342900" algn="just">
              <a:lnSpc>
                <a:spcPct val="110000"/>
              </a:lnSpc>
              <a:spcBef>
                <a:spcPts val="600"/>
              </a:spcBef>
              <a:buFont typeface="Wingdings" panose="05000000000000000000" pitchFamily="2" charset="2"/>
              <a:buChar char="ü"/>
            </a:pPr>
            <a:r>
              <a:rPr lang="zh-CN" altLang="en-US" sz="2600" b="1" u="sng" dirty="0" smtClean="0">
                <a:solidFill>
                  <a:srgbClr val="0000FF"/>
                </a:solidFill>
                <a:latin typeface="楷体" panose="02010609060101010101" pitchFamily="49" charset="-122"/>
                <a:ea typeface="楷体" panose="02010609060101010101" pitchFamily="49" charset="-122"/>
              </a:rPr>
              <a:t>利用</a:t>
            </a:r>
            <a:r>
              <a:rPr lang="zh-CN" altLang="en-US" sz="2600" b="1" u="sng" dirty="0">
                <a:solidFill>
                  <a:srgbClr val="0000FF"/>
                </a:solidFill>
                <a:latin typeface="楷体" panose="02010609060101010101" pitchFamily="49" charset="-122"/>
                <a:ea typeface="楷体" panose="02010609060101010101" pitchFamily="49" charset="-122"/>
              </a:rPr>
              <a:t>同类均值插补</a:t>
            </a:r>
            <a:r>
              <a:rPr lang="zh-CN" altLang="en-US" sz="2600" b="1" dirty="0">
                <a:latin typeface="楷体" panose="02010609060101010101" pitchFamily="49" charset="-122"/>
                <a:ea typeface="楷体" panose="02010609060101010101" pitchFamily="49" charset="-122"/>
              </a:rPr>
              <a:t>：它用层次聚类模型预测缺失变量的类型，再以该类型的均值插补。</a:t>
            </a:r>
            <a:endParaRPr lang="en-US" altLang="zh-CN" sz="2600" b="1" dirty="0" smtClean="0">
              <a:latin typeface="楷体" panose="02010609060101010101" pitchFamily="49" charset="-122"/>
              <a:ea typeface="楷体" panose="02010609060101010101" pitchFamily="49" charset="-122"/>
            </a:endParaRPr>
          </a:p>
          <a:p>
            <a:pPr marL="864000" indent="-342900" algn="just">
              <a:lnSpc>
                <a:spcPct val="110000"/>
              </a:lnSpc>
              <a:spcBef>
                <a:spcPts val="600"/>
              </a:spcBef>
              <a:buFont typeface="Wingdings" panose="05000000000000000000" pitchFamily="2" charset="2"/>
              <a:buChar char="ü"/>
            </a:pPr>
            <a:r>
              <a:rPr lang="zh-CN" altLang="en-US" sz="2600" b="1" u="sng" dirty="0" smtClean="0">
                <a:solidFill>
                  <a:srgbClr val="0000FF"/>
                </a:solidFill>
                <a:latin typeface="楷体" panose="02010609060101010101" pitchFamily="49" charset="-122"/>
                <a:ea typeface="楷体" panose="02010609060101010101" pitchFamily="49" charset="-122"/>
              </a:rPr>
              <a:t>极</a:t>
            </a:r>
            <a:r>
              <a:rPr lang="zh-CN" altLang="en-US" sz="2600" b="1" u="sng" dirty="0">
                <a:solidFill>
                  <a:srgbClr val="0000FF"/>
                </a:solidFill>
                <a:latin typeface="楷体" panose="02010609060101010101" pitchFamily="49" charset="-122"/>
                <a:ea typeface="楷体" panose="02010609060101010101" pitchFamily="49" charset="-122"/>
              </a:rPr>
              <a:t>大似然估计</a:t>
            </a:r>
            <a:r>
              <a:rPr lang="zh-CN" altLang="en-US" sz="2600" b="1" dirty="0">
                <a:latin typeface="楷体" panose="02010609060101010101" pitchFamily="49" charset="-122"/>
                <a:ea typeface="楷体" panose="02010609060101010101" pitchFamily="49" charset="-122"/>
              </a:rPr>
              <a:t>：假设模型对于完整的样本是正确的，那么通过观测数据的边际分布可以对未知参数进行极大似然</a:t>
            </a:r>
            <a:r>
              <a:rPr lang="zh-CN" altLang="en-US" sz="2600" b="1" dirty="0" smtClean="0">
                <a:latin typeface="楷体" panose="02010609060101010101" pitchFamily="49" charset="-122"/>
                <a:ea typeface="楷体" panose="02010609060101010101" pitchFamily="49" charset="-122"/>
              </a:rPr>
              <a:t>估计。</a:t>
            </a:r>
            <a:endParaRPr lang="en-US" altLang="zh-CN" sz="2600" b="1" dirty="0" smtClean="0">
              <a:latin typeface="楷体" panose="02010609060101010101" pitchFamily="49" charset="-122"/>
              <a:ea typeface="楷体" panose="02010609060101010101" pitchFamily="49" charset="-122"/>
            </a:endParaRPr>
          </a:p>
          <a:p>
            <a:pPr marL="864000" indent="-342900" algn="just">
              <a:lnSpc>
                <a:spcPct val="110000"/>
              </a:lnSpc>
              <a:spcBef>
                <a:spcPts val="600"/>
              </a:spcBef>
              <a:buFont typeface="Wingdings" panose="05000000000000000000" pitchFamily="2" charset="2"/>
              <a:buChar char="ü"/>
            </a:pPr>
            <a:r>
              <a:rPr lang="zh-CN" altLang="en-US" sz="2600" b="1" u="sng" dirty="0" smtClean="0">
                <a:solidFill>
                  <a:srgbClr val="0000FF"/>
                </a:solidFill>
                <a:latin typeface="楷体" panose="02010609060101010101" pitchFamily="49" charset="-122"/>
                <a:ea typeface="楷体" panose="02010609060101010101" pitchFamily="49" charset="-122"/>
              </a:rPr>
              <a:t>多重</a:t>
            </a:r>
            <a:r>
              <a:rPr lang="zh-CN" altLang="en-US" sz="2600" b="1" u="sng" dirty="0">
                <a:solidFill>
                  <a:srgbClr val="0000FF"/>
                </a:solidFill>
                <a:latin typeface="楷体" panose="02010609060101010101" pitchFamily="49" charset="-122"/>
                <a:ea typeface="楷体" panose="02010609060101010101" pitchFamily="49" charset="-122"/>
              </a:rPr>
              <a:t>插补</a:t>
            </a:r>
            <a:r>
              <a:rPr lang="zh-CN" altLang="en-US" sz="2600" b="1" dirty="0">
                <a:latin typeface="楷体" panose="02010609060101010101" pitchFamily="49" charset="-122"/>
                <a:ea typeface="楷体" panose="02010609060101010101" pitchFamily="49" charset="-122"/>
              </a:rPr>
              <a:t>：通常是估计出待插补的值，然后再加上不同的噪声，形成多组可选插补</a:t>
            </a:r>
            <a:r>
              <a:rPr lang="zh-CN" altLang="en-US" sz="2600" b="1" dirty="0" smtClean="0">
                <a:latin typeface="楷体" panose="02010609060101010101" pitchFamily="49" charset="-122"/>
                <a:ea typeface="楷体" panose="02010609060101010101" pitchFamily="49" charset="-122"/>
              </a:rPr>
              <a:t>值。</a:t>
            </a:r>
            <a:endParaRPr lang="zh-CN" altLang="en-US" sz="2600" b="1" dirty="0">
              <a:latin typeface="楷体" panose="02010609060101010101" pitchFamily="49" charset="-122"/>
              <a:ea typeface="楷体" panose="02010609060101010101" pitchFamily="49" charset="-122"/>
            </a:endParaRPr>
          </a:p>
          <a:p>
            <a:pPr algn="just">
              <a:lnSpc>
                <a:spcPct val="110000"/>
              </a:lnSpc>
              <a:spcBef>
                <a:spcPts val="1800"/>
              </a:spcBef>
            </a:pPr>
            <a:endParaRPr lang="en-US" altLang="zh-CN" b="1" dirty="0" smtClean="0"/>
          </a:p>
          <a:p>
            <a:pPr algn="just">
              <a:lnSpc>
                <a:spcPct val="110000"/>
              </a:lnSpc>
              <a:spcBef>
                <a:spcPts val="1800"/>
              </a:spcBef>
            </a:pPr>
            <a:endParaRPr lang="en-US" altLang="zh-CN" dirty="0" smtClean="0">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fld id="{C0E8DF79-76BA-4C37-8DFF-328EFE7F0750}" type="datetime1">
              <a:rPr lang="zh-CN" altLang="en-US" smtClean="0"/>
              <a:t>2021/9/15</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7</a:t>
            </a:fld>
            <a:endParaRPr lang="zh-CN" altLang="en-US"/>
          </a:p>
        </p:txBody>
      </p:sp>
      <p:sp>
        <p:nvSpPr>
          <p:cNvPr id="7" name="文本框 6"/>
          <p:cNvSpPr txBox="1"/>
          <p:nvPr/>
        </p:nvSpPr>
        <p:spPr>
          <a:xfrm>
            <a:off x="277086" y="27712"/>
            <a:ext cx="3805383"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数据清洗</a:t>
            </a:r>
            <a:endParaRPr lang="zh-CN" altLang="en-US" sz="3600" b="1" dirty="0">
              <a:latin typeface="黑体" panose="02010609060101010101" pitchFamily="49" charset="-122"/>
              <a:ea typeface="黑体" panose="02010609060101010101" pitchFamily="49" charset="-122"/>
            </a:endParaRPr>
          </a:p>
        </p:txBody>
      </p:sp>
      <p:sp>
        <p:nvSpPr>
          <p:cNvPr id="3" name="页脚占位符 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405162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8E4A4E-C0D3-4421-9733-CA8FF8E8AD16}" type="datetime1">
              <a:rPr lang="zh-CN" altLang="en-US" smtClean="0"/>
              <a:t>2021/9/15</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8</a:t>
            </a:fld>
            <a:endParaRPr lang="zh-CN" altLang="en-US"/>
          </a:p>
        </p:txBody>
      </p:sp>
      <p:cxnSp>
        <p:nvCxnSpPr>
          <p:cNvPr id="5" name="直接连接符 4"/>
          <p:cNvCxnSpPr/>
          <p:nvPr/>
        </p:nvCxnSpPr>
        <p:spPr>
          <a:xfrm>
            <a:off x="1066800" y="5641112"/>
            <a:ext cx="6400800" cy="1588"/>
          </a:xfrm>
          <a:prstGeom prst="line">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104900" y="3469412"/>
            <a:ext cx="4343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8948247">
            <a:off x="1752600" y="1937379"/>
            <a:ext cx="1676400" cy="6858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8948247">
            <a:off x="4954796" y="4451979"/>
            <a:ext cx="1676400" cy="6858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1"/>
          <p:cNvSpPr txBox="1"/>
          <p:nvPr/>
        </p:nvSpPr>
        <p:spPr>
          <a:xfrm>
            <a:off x="4157246" y="5793512"/>
            <a:ext cx="338554" cy="369332"/>
          </a:xfrm>
          <a:prstGeom prst="rect">
            <a:avLst/>
          </a:prstGeom>
          <a:noFill/>
        </p:spPr>
        <p:txBody>
          <a:bodyPr wrap="none" rtlCol="0">
            <a:spAutoFit/>
          </a:bodyPr>
          <a:lstStyle/>
          <a:p>
            <a:r>
              <a:rPr lang="en-AU" altLang="zh-CN" dirty="0" smtClean="0">
                <a:solidFill>
                  <a:srgbClr val="000000"/>
                </a:solidFill>
              </a:rPr>
              <a:t>X</a:t>
            </a:r>
            <a:endParaRPr lang="zh-CN" altLang="en-US" dirty="0">
              <a:solidFill>
                <a:srgbClr val="000000"/>
              </a:solidFill>
            </a:endParaRPr>
          </a:p>
        </p:txBody>
      </p:sp>
      <p:sp>
        <p:nvSpPr>
          <p:cNvPr id="10" name="TextBox 12"/>
          <p:cNvSpPr txBox="1"/>
          <p:nvPr/>
        </p:nvSpPr>
        <p:spPr>
          <a:xfrm>
            <a:off x="609600" y="3050312"/>
            <a:ext cx="338554" cy="369332"/>
          </a:xfrm>
          <a:prstGeom prst="rect">
            <a:avLst/>
          </a:prstGeom>
          <a:noFill/>
        </p:spPr>
        <p:txBody>
          <a:bodyPr wrap="none" rtlCol="0">
            <a:spAutoFit/>
          </a:bodyPr>
          <a:lstStyle/>
          <a:p>
            <a:r>
              <a:rPr lang="en-AU" altLang="zh-CN" dirty="0" smtClean="0">
                <a:solidFill>
                  <a:srgbClr val="000000"/>
                </a:solidFill>
              </a:rPr>
              <a:t>Y</a:t>
            </a:r>
            <a:endParaRPr lang="zh-CN" altLang="en-US" dirty="0">
              <a:solidFill>
                <a:srgbClr val="000000"/>
              </a:solidFill>
            </a:endParaRPr>
          </a:p>
        </p:txBody>
      </p:sp>
      <p:cxnSp>
        <p:nvCxnSpPr>
          <p:cNvPr id="11" name="直接连接符 10"/>
          <p:cNvCxnSpPr/>
          <p:nvPr/>
        </p:nvCxnSpPr>
        <p:spPr>
          <a:xfrm>
            <a:off x="685800" y="2288312"/>
            <a:ext cx="7162800" cy="1588"/>
          </a:xfrm>
          <a:prstGeom prst="line">
            <a:avLst/>
          </a:prstGeom>
          <a:ln>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 y="4726712"/>
            <a:ext cx="7162800" cy="1588"/>
          </a:xfrm>
          <a:prstGeom prst="line">
            <a:avLst/>
          </a:prstGeom>
          <a:ln>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85800" y="3583712"/>
            <a:ext cx="7162800" cy="1588"/>
          </a:xfrm>
          <a:prstGeom prst="line">
            <a:avLst/>
          </a:prstGeom>
          <a:ln>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153194" y="3582918"/>
            <a:ext cx="5334000" cy="1588"/>
          </a:xfrm>
          <a:prstGeom prst="line">
            <a:avLst/>
          </a:prstGeom>
          <a:ln w="285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5" name="TextBox 22"/>
          <p:cNvSpPr txBox="1"/>
          <p:nvPr/>
        </p:nvSpPr>
        <p:spPr>
          <a:xfrm>
            <a:off x="4933465" y="1715926"/>
            <a:ext cx="859531" cy="369332"/>
          </a:xfrm>
          <a:prstGeom prst="rect">
            <a:avLst/>
          </a:prstGeom>
          <a:noFill/>
        </p:spPr>
        <p:txBody>
          <a:bodyPr wrap="none" rtlCol="0">
            <a:spAutoFit/>
          </a:bodyPr>
          <a:lstStyle/>
          <a:p>
            <a:r>
              <a:rPr lang="en-AU" altLang="zh-CN" dirty="0" smtClean="0"/>
              <a:t>P(Y|X)</a:t>
            </a:r>
            <a:endParaRPr lang="zh-CN" altLang="en-US" dirty="0"/>
          </a:p>
        </p:txBody>
      </p:sp>
      <p:sp>
        <p:nvSpPr>
          <p:cNvPr id="16" name="TextBox 24"/>
          <p:cNvSpPr txBox="1"/>
          <p:nvPr/>
        </p:nvSpPr>
        <p:spPr>
          <a:xfrm>
            <a:off x="7924800" y="2059712"/>
            <a:ext cx="659155" cy="369332"/>
          </a:xfrm>
          <a:prstGeom prst="rect">
            <a:avLst/>
          </a:prstGeom>
          <a:noFill/>
        </p:spPr>
        <p:txBody>
          <a:bodyPr wrap="none" rtlCol="0">
            <a:spAutoFit/>
          </a:bodyPr>
          <a:lstStyle/>
          <a:p>
            <a:r>
              <a:rPr lang="en-AU" altLang="zh-CN" dirty="0" smtClean="0">
                <a:solidFill>
                  <a:srgbClr val="FF0000"/>
                </a:solidFill>
              </a:rPr>
              <a:t>M_Y</a:t>
            </a:r>
            <a:endParaRPr lang="zh-CN" altLang="en-US" dirty="0">
              <a:solidFill>
                <a:srgbClr val="FF0000"/>
              </a:solidFill>
            </a:endParaRPr>
          </a:p>
        </p:txBody>
      </p:sp>
      <p:sp>
        <p:nvSpPr>
          <p:cNvPr id="17" name="TextBox 25"/>
          <p:cNvSpPr txBox="1"/>
          <p:nvPr/>
        </p:nvSpPr>
        <p:spPr>
          <a:xfrm>
            <a:off x="7924800" y="4498112"/>
            <a:ext cx="659155" cy="369332"/>
          </a:xfrm>
          <a:prstGeom prst="rect">
            <a:avLst/>
          </a:prstGeom>
          <a:noFill/>
        </p:spPr>
        <p:txBody>
          <a:bodyPr wrap="none" rtlCol="0">
            <a:spAutoFit/>
          </a:bodyPr>
          <a:lstStyle/>
          <a:p>
            <a:r>
              <a:rPr lang="en-AU" altLang="zh-CN" dirty="0" smtClean="0">
                <a:solidFill>
                  <a:srgbClr val="0070C0"/>
                </a:solidFill>
              </a:rPr>
              <a:t>M_Y</a:t>
            </a:r>
            <a:endParaRPr lang="zh-CN" altLang="en-US" dirty="0"/>
          </a:p>
        </p:txBody>
      </p:sp>
      <p:sp>
        <p:nvSpPr>
          <p:cNvPr id="18" name="TextBox 26"/>
          <p:cNvSpPr txBox="1"/>
          <p:nvPr/>
        </p:nvSpPr>
        <p:spPr>
          <a:xfrm>
            <a:off x="7924800" y="3355112"/>
            <a:ext cx="659155" cy="369332"/>
          </a:xfrm>
          <a:prstGeom prst="rect">
            <a:avLst/>
          </a:prstGeom>
          <a:noFill/>
        </p:spPr>
        <p:txBody>
          <a:bodyPr wrap="none" rtlCol="0">
            <a:spAutoFit/>
          </a:bodyPr>
          <a:lstStyle/>
          <a:p>
            <a:r>
              <a:rPr lang="en-AU" altLang="zh-CN" dirty="0" smtClean="0"/>
              <a:t>M_Y</a:t>
            </a:r>
            <a:endParaRPr lang="zh-CN" altLang="en-US" dirty="0"/>
          </a:p>
        </p:txBody>
      </p:sp>
      <p:cxnSp>
        <p:nvCxnSpPr>
          <p:cNvPr id="19" name="直接箭头连接符 18"/>
          <p:cNvCxnSpPr/>
          <p:nvPr/>
        </p:nvCxnSpPr>
        <p:spPr>
          <a:xfrm flipH="1" flipV="1">
            <a:off x="2873634" y="3602144"/>
            <a:ext cx="330213" cy="398197"/>
          </a:xfrm>
          <a:prstGeom prst="straightConnector1">
            <a:avLst/>
          </a:prstGeom>
          <a:noFill/>
          <a:ln w="38100" cap="flat" cmpd="sng" algn="ctr">
            <a:solidFill>
              <a:srgbClr val="800080">
                <a:lumMod val="60000"/>
                <a:lumOff val="40000"/>
              </a:srgbClr>
            </a:solidFill>
            <a:prstDash val="solid"/>
            <a:headEnd type="none" w="med" len="med"/>
            <a:tailEnd type="triangle" w="med" len="med"/>
          </a:ln>
          <a:effectLst/>
        </p:spPr>
      </p:cxnSp>
      <p:cxnSp>
        <p:nvCxnSpPr>
          <p:cNvPr id="20" name="直接箭头连接符 19"/>
          <p:cNvCxnSpPr/>
          <p:nvPr/>
        </p:nvCxnSpPr>
        <p:spPr>
          <a:xfrm flipH="1" flipV="1">
            <a:off x="2859561" y="4794879"/>
            <a:ext cx="330213" cy="398197"/>
          </a:xfrm>
          <a:prstGeom prst="straightConnector1">
            <a:avLst/>
          </a:prstGeom>
          <a:noFill/>
          <a:ln w="38100" cap="flat" cmpd="sng" algn="ctr">
            <a:solidFill>
              <a:srgbClr val="800080">
                <a:lumMod val="60000"/>
                <a:lumOff val="40000"/>
              </a:srgbClr>
            </a:solidFill>
            <a:prstDash val="solid"/>
            <a:headEnd type="none" w="med" len="med"/>
            <a:tailEnd type="triangle" w="med" len="med"/>
          </a:ln>
          <a:effectLst/>
        </p:spPr>
      </p:cxnSp>
      <p:cxnSp>
        <p:nvCxnSpPr>
          <p:cNvPr id="21" name="直接箭头连接符 20"/>
          <p:cNvCxnSpPr/>
          <p:nvPr/>
        </p:nvCxnSpPr>
        <p:spPr>
          <a:xfrm flipH="1" flipV="1">
            <a:off x="2858575" y="2299868"/>
            <a:ext cx="330213" cy="398197"/>
          </a:xfrm>
          <a:prstGeom prst="straightConnector1">
            <a:avLst/>
          </a:prstGeom>
          <a:noFill/>
          <a:ln w="38100" cap="flat" cmpd="sng" algn="ctr">
            <a:solidFill>
              <a:srgbClr val="800080">
                <a:lumMod val="60000"/>
                <a:lumOff val="40000"/>
              </a:srgbClr>
            </a:solidFill>
            <a:prstDash val="solid"/>
            <a:headEnd type="none" w="med" len="med"/>
            <a:tailEnd type="triangle" w="med" len="med"/>
          </a:ln>
          <a:effectLst/>
        </p:spPr>
      </p:cxnSp>
      <p:pic>
        <p:nvPicPr>
          <p:cNvPr id="2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3099722" y="1416774"/>
            <a:ext cx="25241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文本框 22"/>
          <p:cNvSpPr txBox="1"/>
          <p:nvPr/>
        </p:nvSpPr>
        <p:spPr>
          <a:xfrm>
            <a:off x="1991480" y="6050657"/>
            <a:ext cx="6262897" cy="400110"/>
          </a:xfrm>
          <a:prstGeom prst="rect">
            <a:avLst/>
          </a:prstGeom>
          <a:noFill/>
        </p:spPr>
        <p:txBody>
          <a:bodyPr wrap="square" rtlCol="0">
            <a:spAutoFit/>
          </a:bodyPr>
          <a:lstStyle/>
          <a:p>
            <a:pPr>
              <a:buSzPct val="70000"/>
            </a:pPr>
            <a:r>
              <a:rPr lang="zh-CN" altLang="en-US" sz="2000" dirty="0" smtClean="0"/>
              <a:t>缺失值的处理方法</a:t>
            </a:r>
            <a:r>
              <a:rPr lang="en-US" altLang="zh-CN" sz="2000" dirty="0" smtClean="0"/>
              <a:t>——</a:t>
            </a:r>
            <a:r>
              <a:rPr lang="zh-CN" altLang="en-US" sz="2000" b="1" u="sng" dirty="0">
                <a:solidFill>
                  <a:srgbClr val="0000FF"/>
                </a:solidFill>
                <a:latin typeface="楷体" panose="02010609060101010101" pitchFamily="49" charset="-122"/>
                <a:ea typeface="楷体" panose="02010609060101010101" pitchFamily="49" charset="-122"/>
              </a:rPr>
              <a:t>利用同类均值插补</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文本框 24"/>
          <p:cNvSpPr txBox="1"/>
          <p:nvPr/>
        </p:nvSpPr>
        <p:spPr>
          <a:xfrm>
            <a:off x="277086" y="27712"/>
            <a:ext cx="3805383"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数据清洗</a:t>
            </a:r>
            <a:endParaRPr lang="zh-CN" altLang="en-US" sz="3600" b="1" dirty="0">
              <a:latin typeface="黑体" panose="02010609060101010101" pitchFamily="49" charset="-122"/>
              <a:ea typeface="黑体" panose="02010609060101010101" pitchFamily="49" charset="-122"/>
            </a:endParaRPr>
          </a:p>
        </p:txBody>
      </p:sp>
      <p:sp>
        <p:nvSpPr>
          <p:cNvPr id="3" name="页脚占位符 2"/>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39642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4CC508-A2B5-41FD-8DAC-9E8075E8EF2B}" type="datetime1">
              <a:rPr lang="zh-CN" altLang="en-US" smtClean="0"/>
              <a:t>2021/9/15</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9</a:t>
            </a:fld>
            <a:endParaRPr lang="zh-CN" altLang="en-US"/>
          </a:p>
        </p:txBody>
      </p:sp>
      <p:sp>
        <p:nvSpPr>
          <p:cNvPr id="5" name="Oval 5"/>
          <p:cNvSpPr>
            <a:spLocks noChangeArrowheads="1"/>
          </p:cNvSpPr>
          <p:nvPr/>
        </p:nvSpPr>
        <p:spPr bwMode="auto">
          <a:xfrm flipV="1">
            <a:off x="4311796" y="3338339"/>
            <a:ext cx="42862"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6" name="Oval 6"/>
          <p:cNvSpPr>
            <a:spLocks noChangeArrowheads="1"/>
          </p:cNvSpPr>
          <p:nvPr/>
        </p:nvSpPr>
        <p:spPr bwMode="auto">
          <a:xfrm flipV="1">
            <a:off x="3894283" y="3443114"/>
            <a:ext cx="42863"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7" name="Oval 7"/>
          <p:cNvSpPr>
            <a:spLocks noChangeArrowheads="1"/>
          </p:cNvSpPr>
          <p:nvPr/>
        </p:nvSpPr>
        <p:spPr bwMode="auto">
          <a:xfrm flipV="1">
            <a:off x="3719658" y="2519189"/>
            <a:ext cx="42863"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8" name="Oval 8"/>
          <p:cNvSpPr>
            <a:spLocks noChangeArrowheads="1"/>
          </p:cNvSpPr>
          <p:nvPr/>
        </p:nvSpPr>
        <p:spPr bwMode="auto">
          <a:xfrm flipV="1">
            <a:off x="3545033" y="3911426"/>
            <a:ext cx="42863" cy="42863"/>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9" name="Oval 9"/>
          <p:cNvSpPr>
            <a:spLocks noChangeArrowheads="1"/>
          </p:cNvSpPr>
          <p:nvPr/>
        </p:nvSpPr>
        <p:spPr bwMode="auto">
          <a:xfrm flipV="1">
            <a:off x="4416571" y="2985914"/>
            <a:ext cx="42862"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0" name="Oval 10"/>
          <p:cNvSpPr>
            <a:spLocks noChangeArrowheads="1"/>
          </p:cNvSpPr>
          <p:nvPr/>
        </p:nvSpPr>
        <p:spPr bwMode="auto">
          <a:xfrm flipV="1">
            <a:off x="4618183" y="2712864"/>
            <a:ext cx="42863"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1" name="Oval 11"/>
          <p:cNvSpPr>
            <a:spLocks noChangeArrowheads="1"/>
          </p:cNvSpPr>
          <p:nvPr/>
        </p:nvSpPr>
        <p:spPr bwMode="auto">
          <a:xfrm flipV="1">
            <a:off x="3186258" y="4008264"/>
            <a:ext cx="42863"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2" name="Oval 12"/>
          <p:cNvSpPr>
            <a:spLocks noChangeArrowheads="1"/>
          </p:cNvSpPr>
          <p:nvPr/>
        </p:nvSpPr>
        <p:spPr bwMode="auto">
          <a:xfrm flipV="1">
            <a:off x="4938858" y="2708101"/>
            <a:ext cx="42863" cy="42863"/>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3" name="Oval 13"/>
          <p:cNvSpPr>
            <a:spLocks noChangeArrowheads="1"/>
          </p:cNvSpPr>
          <p:nvPr/>
        </p:nvSpPr>
        <p:spPr bwMode="auto">
          <a:xfrm flipV="1">
            <a:off x="4959496" y="2468389"/>
            <a:ext cx="42862"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4" name="Oval 14"/>
          <p:cNvSpPr>
            <a:spLocks noChangeArrowheads="1"/>
          </p:cNvSpPr>
          <p:nvPr/>
        </p:nvSpPr>
        <p:spPr bwMode="auto">
          <a:xfrm flipV="1">
            <a:off x="5373833" y="2441401"/>
            <a:ext cx="42863" cy="42863"/>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5" name="Oval 15"/>
          <p:cNvSpPr>
            <a:spLocks noChangeArrowheads="1"/>
          </p:cNvSpPr>
          <p:nvPr/>
        </p:nvSpPr>
        <p:spPr bwMode="auto">
          <a:xfrm flipV="1">
            <a:off x="3141808" y="4274964"/>
            <a:ext cx="42863"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6" name="Oval 16"/>
          <p:cNvSpPr>
            <a:spLocks noChangeArrowheads="1"/>
          </p:cNvSpPr>
          <p:nvPr/>
        </p:nvSpPr>
        <p:spPr bwMode="auto">
          <a:xfrm flipV="1">
            <a:off x="5353196" y="2190576"/>
            <a:ext cx="42862" cy="42863"/>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7" name="Oval 17"/>
          <p:cNvSpPr>
            <a:spLocks noChangeArrowheads="1"/>
          </p:cNvSpPr>
          <p:nvPr/>
        </p:nvSpPr>
        <p:spPr bwMode="auto">
          <a:xfrm flipV="1">
            <a:off x="5683396" y="2065164"/>
            <a:ext cx="42862"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18" name="Line 18"/>
          <p:cNvSpPr>
            <a:spLocks noChangeShapeType="1"/>
          </p:cNvSpPr>
          <p:nvPr/>
        </p:nvSpPr>
        <p:spPr bwMode="auto">
          <a:xfrm flipV="1">
            <a:off x="2908446" y="1977851"/>
            <a:ext cx="2906712" cy="2270125"/>
          </a:xfrm>
          <a:prstGeom prst="line">
            <a:avLst/>
          </a:prstGeom>
          <a:noFill/>
          <a:ln w="28575">
            <a:solidFill>
              <a:srgbClr val="FF0000"/>
            </a:solidFill>
            <a:prstDash val="dash"/>
            <a:round/>
            <a:headEnd/>
            <a:tailEnd/>
          </a:ln>
          <a:effectLst/>
        </p:spPr>
        <p:txBody>
          <a:bodyPr/>
          <a:lstStyle/>
          <a:p>
            <a:endParaRPr lang="zh-CN" altLang="en-US"/>
          </a:p>
        </p:txBody>
      </p:sp>
      <p:sp>
        <p:nvSpPr>
          <p:cNvPr id="19" name="Text Box 19"/>
          <p:cNvSpPr txBox="1">
            <a:spLocks noChangeArrowheads="1"/>
          </p:cNvSpPr>
          <p:nvPr/>
        </p:nvSpPr>
        <p:spPr bwMode="auto">
          <a:xfrm>
            <a:off x="6294583" y="4835351"/>
            <a:ext cx="336550" cy="457200"/>
          </a:xfrm>
          <a:prstGeom prst="rect">
            <a:avLst/>
          </a:prstGeom>
          <a:noFill/>
          <a:ln w="9525">
            <a:noFill/>
            <a:miter lim="800000"/>
            <a:headEnd/>
            <a:tailEnd/>
          </a:ln>
          <a:effectLst/>
        </p:spPr>
        <p:txBody>
          <a:bodyPr wrap="none">
            <a:spAutoFit/>
          </a:bodyPr>
          <a:lstStyle/>
          <a:p>
            <a:pPr eaLnBrk="0" hangingPunct="0"/>
            <a:r>
              <a:rPr lang="en-US" altLang="ko-KR" sz="2400" dirty="0">
                <a:latin typeface="Times New Roman" pitchFamily="18" charset="0"/>
              </a:rPr>
              <a:t>x</a:t>
            </a:r>
          </a:p>
        </p:txBody>
      </p:sp>
      <p:sp>
        <p:nvSpPr>
          <p:cNvPr id="20" name="Text Box 20"/>
          <p:cNvSpPr txBox="1">
            <a:spLocks noChangeArrowheads="1"/>
          </p:cNvSpPr>
          <p:nvPr/>
        </p:nvSpPr>
        <p:spPr bwMode="auto">
          <a:xfrm>
            <a:off x="1798783" y="1406351"/>
            <a:ext cx="336550" cy="457200"/>
          </a:xfrm>
          <a:prstGeom prst="rect">
            <a:avLst/>
          </a:prstGeom>
          <a:noFill/>
          <a:ln w="9525">
            <a:noFill/>
            <a:miter lim="800000"/>
            <a:headEnd/>
            <a:tailEnd/>
          </a:ln>
          <a:effectLst/>
        </p:spPr>
        <p:txBody>
          <a:bodyPr wrap="none">
            <a:spAutoFit/>
          </a:bodyPr>
          <a:lstStyle/>
          <a:p>
            <a:pPr eaLnBrk="0" hangingPunct="0"/>
            <a:r>
              <a:rPr lang="en-US" altLang="ko-KR" sz="2400" dirty="0">
                <a:latin typeface="Times New Roman" pitchFamily="18" charset="0"/>
              </a:rPr>
              <a:t>y</a:t>
            </a:r>
          </a:p>
        </p:txBody>
      </p:sp>
      <p:sp>
        <p:nvSpPr>
          <p:cNvPr id="21" name="Text Box 21"/>
          <p:cNvSpPr txBox="1">
            <a:spLocks noChangeArrowheads="1"/>
          </p:cNvSpPr>
          <p:nvPr/>
        </p:nvSpPr>
        <p:spPr bwMode="auto">
          <a:xfrm>
            <a:off x="4313383" y="3616151"/>
            <a:ext cx="1289050" cy="457200"/>
          </a:xfrm>
          <a:prstGeom prst="rect">
            <a:avLst/>
          </a:prstGeom>
          <a:noFill/>
          <a:ln w="9525">
            <a:noFill/>
            <a:miter lim="800000"/>
            <a:headEnd/>
            <a:tailEnd/>
          </a:ln>
          <a:effectLst/>
        </p:spPr>
        <p:txBody>
          <a:bodyPr wrap="none">
            <a:spAutoFit/>
          </a:bodyPr>
          <a:lstStyle/>
          <a:p>
            <a:pPr eaLnBrk="0" hangingPunct="0"/>
            <a:r>
              <a:rPr lang="en-US" altLang="ko-KR" sz="2400" dirty="0">
                <a:latin typeface="Times New Roman" pitchFamily="18" charset="0"/>
              </a:rPr>
              <a:t>y = x + 1</a:t>
            </a:r>
          </a:p>
        </p:txBody>
      </p:sp>
      <p:sp>
        <p:nvSpPr>
          <p:cNvPr id="22" name="TextBox 29"/>
          <p:cNvSpPr txBox="1"/>
          <p:nvPr/>
        </p:nvSpPr>
        <p:spPr>
          <a:xfrm>
            <a:off x="4160983" y="1253951"/>
            <a:ext cx="1210588" cy="461665"/>
          </a:xfrm>
          <a:prstGeom prst="rect">
            <a:avLst/>
          </a:prstGeom>
          <a:noFill/>
        </p:spPr>
        <p:txBody>
          <a:bodyPr wrap="none" rtlCol="0">
            <a:spAutoFit/>
          </a:bodyPr>
          <a:lstStyle/>
          <a:p>
            <a:r>
              <a:rPr lang="en-AU" altLang="zh-CN" sz="2400" dirty="0" smtClean="0">
                <a:solidFill>
                  <a:srgbClr val="7030A0"/>
                </a:solidFill>
                <a:latin typeface="Times New Roman" panose="02020603050405020304" pitchFamily="18" charset="0"/>
                <a:cs typeface="Times New Roman" panose="02020603050405020304" pitchFamily="18" charset="0"/>
              </a:rPr>
              <a:t>Outliers</a:t>
            </a:r>
            <a:endParaRPr lang="zh-CN" altLang="en-US" sz="2400" dirty="0">
              <a:solidFill>
                <a:srgbClr val="7030A0"/>
              </a:solidFill>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a:xfrm rot="10800000" flipV="1">
            <a:off x="3779983" y="1711151"/>
            <a:ext cx="838200" cy="7620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Oval 5"/>
          <p:cNvSpPr>
            <a:spLocks noChangeArrowheads="1"/>
          </p:cNvSpPr>
          <p:nvPr/>
        </p:nvSpPr>
        <p:spPr bwMode="auto">
          <a:xfrm flipV="1">
            <a:off x="5761183" y="3039889"/>
            <a:ext cx="42862" cy="42862"/>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cxnSp>
        <p:nvCxnSpPr>
          <p:cNvPr id="25" name="直接箭头连接符 24"/>
          <p:cNvCxnSpPr>
            <a:endCxn id="24" idx="4"/>
          </p:cNvCxnSpPr>
          <p:nvPr/>
        </p:nvCxnSpPr>
        <p:spPr>
          <a:xfrm rot="16200000" flipH="1">
            <a:off x="4536029" y="1793304"/>
            <a:ext cx="1328738" cy="1164431"/>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55983" y="4759151"/>
            <a:ext cx="4724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503383" y="3006551"/>
            <a:ext cx="3505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77086" y="27712"/>
            <a:ext cx="5279164" cy="646331"/>
          </a:xfrm>
          <a:prstGeom prst="rect">
            <a:avLst/>
          </a:prstGeom>
          <a:noFill/>
        </p:spPr>
        <p:txBody>
          <a:bodyPr wrap="square" rtlCol="0">
            <a:spAutoFit/>
          </a:bodyPr>
          <a:lstStyle/>
          <a:p>
            <a:pPr>
              <a:buSzPct val="70000"/>
            </a:pP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3.2 </a:t>
            </a:r>
            <a:r>
              <a:rPr lang="zh-CN" altLang="en-US" sz="3600" b="1" dirty="0" smtClean="0">
                <a:latin typeface="黑体" panose="02010609060101010101" pitchFamily="49" charset="-122"/>
                <a:ea typeface="黑体" panose="02010609060101010101" pitchFamily="49" charset="-122"/>
              </a:rPr>
              <a:t>离群</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点</a:t>
            </a:r>
            <a:r>
              <a:rPr lang="en-US" altLang="zh-CN" sz="3600" b="1"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outliers</a:t>
            </a:r>
            <a:r>
              <a:rPr lang="en-US" altLang="zh-CN" sz="3600" b="1" dirty="0" smtClean="0">
                <a:latin typeface="黑体" panose="02010609060101010101" pitchFamily="49" charset="-122"/>
                <a:ea typeface="黑体" panose="02010609060101010101" pitchFamily="49" charset="-122"/>
              </a:rPr>
              <a:t>)</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文本框 28"/>
          <p:cNvSpPr txBox="1"/>
          <p:nvPr/>
        </p:nvSpPr>
        <p:spPr>
          <a:xfrm>
            <a:off x="526474" y="5314776"/>
            <a:ext cx="8248072"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离群点</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outlier)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是偏离了其它值的趋势的极端值</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页脚占位符 29"/>
          <p:cNvSpPr>
            <a:spLocks noGrp="1"/>
          </p:cNvSpPr>
          <p:nvPr>
            <p:ph type="ftr" sz="quarter" idx="3"/>
          </p:nvPr>
        </p:nvSpPr>
        <p:spPr/>
        <p:txBody>
          <a:bodyPr/>
          <a:lstStyle/>
          <a:p>
            <a:r>
              <a:rPr lang="zh-CN" altLang="en-US" smtClean="0"/>
              <a:t>数据预处理</a:t>
            </a:r>
            <a:endParaRPr lang="zh-CN" altLang="en-US" dirty="0"/>
          </a:p>
        </p:txBody>
      </p:sp>
    </p:spTree>
    <p:extLst>
      <p:ext uri="{BB962C8B-B14F-4D97-AF65-F5344CB8AC3E}">
        <p14:creationId xmlns:p14="http://schemas.microsoft.com/office/powerpoint/2010/main" val="28266123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3006</TotalTime>
  <Words>3459</Words>
  <Application>Microsoft Office PowerPoint</Application>
  <PresentationFormat>全屏显示(4:3)</PresentationFormat>
  <Paragraphs>530</Paragraphs>
  <Slides>54</Slides>
  <Notes>4</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54</vt:i4>
      </vt:variant>
    </vt:vector>
  </HeadingPairs>
  <TitlesOfParts>
    <vt:vector size="71" baseType="lpstr">
      <vt:lpstr>Bebas</vt:lpstr>
      <vt:lpstr>맑은 고딕</vt:lpstr>
      <vt:lpstr>等线</vt:lpstr>
      <vt:lpstr>等线 Light</vt:lpstr>
      <vt:lpstr>黑体</vt:lpstr>
      <vt:lpstr>华文新魏</vt:lpstr>
      <vt:lpstr>楷体</vt:lpstr>
      <vt:lpstr>宋体</vt:lpstr>
      <vt:lpstr>微软雅黑</vt:lpstr>
      <vt:lpstr>Arial</vt:lpstr>
      <vt:lpstr>Cambria Math</vt:lpstr>
      <vt:lpstr>Times New Roman</vt:lpstr>
      <vt:lpstr>Wingdings</vt:lpstr>
      <vt:lpstr>自定义设计方案</vt:lpstr>
      <vt:lpstr>2_自定义设计方案</vt:lpstr>
      <vt:lpstr>3_自定义设计方案</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sisi</cp:lastModifiedBy>
  <cp:revision>343</cp:revision>
  <dcterms:created xsi:type="dcterms:W3CDTF">2020-07-29T00:32:30Z</dcterms:created>
  <dcterms:modified xsi:type="dcterms:W3CDTF">2021-09-15T06:44:33Z</dcterms:modified>
</cp:coreProperties>
</file>